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83" r:id="rId8"/>
    <p:sldId id="285" r:id="rId9"/>
    <p:sldId id="272" r:id="rId10"/>
    <p:sldId id="275" r:id="rId11"/>
    <p:sldId id="277" r:id="rId12"/>
    <p:sldId id="286" r:id="rId13"/>
    <p:sldId id="273" r:id="rId14"/>
    <p:sldId id="274" r:id="rId15"/>
    <p:sldId id="279" r:id="rId16"/>
    <p:sldId id="280" r:id="rId17"/>
    <p:sldId id="281" r:id="rId18"/>
    <p:sldId id="287" r:id="rId19"/>
    <p:sldId id="289" r:id="rId20"/>
    <p:sldId id="28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0C0C0"/>
    <a:srgbClr val="FFCC66"/>
    <a:srgbClr val="E9D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12814B-C61E-4F9A-BCDB-651AF4773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F4054A-9219-4E82-9232-DFDEC616F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11CE81-439B-4AC8-BD73-8D5B98185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077D94-F082-4C35-9AC1-9303B642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872B71-3A04-4EF2-83E9-0CB12B604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2DD15-4A8E-4AB0-8572-AAAD49AD69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0813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11553D-F841-47AC-9264-0F2208777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54D407-2407-46D0-B04D-8BC7BE351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BDB294-2AC0-4921-9A5C-4B1A6708D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239CA9-16C2-4843-A9E3-D0A4C6663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00096-57DF-42A0-846B-39C14B9F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9DB7-5197-4021-A7EA-C310A5E681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7522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C560365-6ACB-4158-B891-0E7E55273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995737-B05A-430B-A2C9-CA4418551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DEBDB4-886A-48F2-9D1C-26AEB0A6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B7FAEB-1DAE-471F-8DFE-DAFB667E9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335A94-46CC-44DA-B81E-91E433F8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0902-8949-4322-9B17-56183EC6C9D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0477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E330B9-CE85-4078-90CB-D0F8C5151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D1B4BC-2833-45E2-BECF-2A5C4D3D1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9E3AA7-C717-41CC-946A-B54C3AD8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48268D-6028-4B6B-90F6-A47EBB92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F4AA14-19B5-4B50-8D00-4E4A80FC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D8542-83F8-4A22-95F1-971DB01FBA5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8595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10512-7040-4E4C-8C39-1C46A19D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82692B-A0B8-4365-9D92-090D1676B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5E90E4-34F0-45E4-9C6B-D483F7C22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00FFDC-E675-4D28-8D81-8117E3E8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147139-F05F-4D4B-A16D-79011FFD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77C49-3F03-4E5F-8CE5-763FB596CC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1674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3235E8-60C2-4EBA-8DC5-8BF44A9B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A44A2E-A92C-4885-BFB4-D29433B1A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BDFAB0-3DC6-479C-9936-0ED4CC68E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9AA97C-D4E5-493B-8A0A-D5CD5E34F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65AA83-2580-47BC-A6DF-1FF69965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1B5E5F-5854-4A3A-A856-697FF28B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F2F58-CC60-465D-BBBE-16A4D408C17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5086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419B4B-A171-450A-ABDE-93C8F38E8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CD71FD-7EBC-40AE-8805-6D29C395C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885DF9-951A-4A89-B604-D5881C0E8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37581B-1231-4758-865B-8436F7A28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8A98864-5829-4E3B-A837-CF9E04BC4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E63FB90-6F07-4549-9931-FD99D1E4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A83D524-ED88-48B0-95FF-AF579F43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2C06363-8BB2-428A-8C7A-F916080D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C645F-5003-4789-88C8-34FEFA21C7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2349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FA133E-2B7B-4B05-B582-16C7D1063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A4DFBDD-9AC6-40D8-A60F-D92DB187B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42DCBC-A6F0-4241-8041-69E03EE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DB7E6E4-BBEF-4F55-940C-45DB3359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2EE4C-6569-4132-B7CF-5A5355D43A4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4538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088310-A916-4B6D-AE70-DDBDE346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0204B21-FB41-4533-A0DA-72973BC7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E3B8F1-323D-4703-9CAD-4225FB69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4436-B00E-416E-A2CD-771B613A92B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8004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342F9B-8EB5-4792-9164-4D4D6128C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7F1EA9-3C2C-48D5-9D3C-189441AC4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11D37D-D0B7-44A3-85A1-526752E31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EB0B91-4758-4F68-B0D8-D193B2292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9D4889-6340-45E4-BB68-DC79959B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1B6394-8156-4360-A236-EC4D9180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F96D1-5417-40CE-A999-E4C76A5F884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9809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2DFFA8-E3AF-4420-BF5D-FB8582B4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FD041DB-0670-433B-A607-7625DF3F9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FE972F-1093-4B17-B935-AFB266FEA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436221-E997-4FE8-9CBB-A8E7BAA22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9FD0B9-14B2-4FD3-8B8D-E628D374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D69569-1B88-44B2-A915-CE0F0203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F38A5-7C58-4950-AD6B-E1F438E9212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0197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7C606FA8-06D9-4DB8-B5F8-9AFB9C0FE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D6355429-C8F1-41A6-80AC-6E0343E63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DF67512B-0773-45B9-9524-5170A53A04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81B93267-2C24-4154-94F7-0EEB87BA1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BAF04A2-22D8-4750-9218-3E42ADF7B6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4D6D9E-4B7C-4895-B16C-8735F3D078D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xmlns="" id="{6108D625-C40C-4370-A130-6A56DC6A9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"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 descr="336481">
            <a:extLst>
              <a:ext uri="{FF2B5EF4-FFF2-40B4-BE49-F238E27FC236}">
                <a16:creationId xmlns:a16="http://schemas.microsoft.com/office/drawing/2014/main" xmlns="" id="{49BFD3DF-A76F-4156-A248-688F3741B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1" r="26262"/>
          <a:stretch>
            <a:fillRect/>
          </a:stretch>
        </p:blipFill>
        <p:spPr bwMode="auto">
          <a:xfrm>
            <a:off x="228600" y="228600"/>
            <a:ext cx="13716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8">
            <a:extLst>
              <a:ext uri="{FF2B5EF4-FFF2-40B4-BE49-F238E27FC236}">
                <a16:creationId xmlns:a16="http://schemas.microsoft.com/office/drawing/2014/main" xmlns="" id="{2207D603-4FDA-4DA5-B9D8-C1EDF4926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200"/>
            <a:ext cx="662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4000" b="1" i="1"/>
              <a:t>ФЕДЕРАЦИЯ БАСКЕТБОЛА</a:t>
            </a:r>
            <a:endParaRPr lang="en-US" altLang="en-US" sz="4000" b="1" i="1"/>
          </a:p>
          <a:p>
            <a:pPr algn="ctr"/>
            <a:r>
              <a:rPr lang="ru-RU" altLang="en-US" sz="4000" b="1" i="1"/>
              <a:t> УКРАИНЫ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31E27D5-3FB4-4CC7-90A8-3BB2D7AA8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724400"/>
            <a:ext cx="4038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ru-RU" altLang="en-US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Дмитрий Коломийченко</a:t>
            </a:r>
          </a:p>
        </p:txBody>
      </p:sp>
      <p:sp>
        <p:nvSpPr>
          <p:cNvPr id="5132" name="WordArt 12">
            <a:extLst>
              <a:ext uri="{FF2B5EF4-FFF2-40B4-BE49-F238E27FC236}">
                <a16:creationId xmlns:a16="http://schemas.microsoft.com/office/drawing/2014/main" xmlns="" id="{60A75658-B47D-4D33-BE90-022875649A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2590800"/>
            <a:ext cx="8153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ТЕХНИКО-ТАКТИЧЕСКАЯ </a:t>
            </a:r>
          </a:p>
          <a:p>
            <a:pPr algn="ctr"/>
            <a:r>
              <a:rPr lang="az-Cyrl-AZ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ПОДГОТОВКА </a:t>
            </a:r>
          </a:p>
          <a:p>
            <a:pPr algn="ctr"/>
            <a:r>
              <a:rPr lang="az-Cyrl-AZ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БАСКЕТБОЛИСТОВ 9-10 ЛЕТ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ladimir Script" panose="03050402040407070305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>
            <a:extLst>
              <a:ext uri="{FF2B5EF4-FFF2-40B4-BE49-F238E27FC236}">
                <a16:creationId xmlns:a16="http://schemas.microsoft.com/office/drawing/2014/main" xmlns="" id="{D502C780-3016-44A8-A91C-149ADFAB1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5" name="Rectangle 35">
            <a:extLst>
              <a:ext uri="{FF2B5EF4-FFF2-40B4-BE49-F238E27FC236}">
                <a16:creationId xmlns:a16="http://schemas.microsoft.com/office/drawing/2014/main" xmlns="" id="{A99395E3-E746-4EB9-9958-4A0E9F8F2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51054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altLang="en-US" sz="2000"/>
              <a:t> 2 х 0 с передачей мяча на бросок и проход. 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ru-RU" altLang="en-US" sz="2000"/>
          </a:p>
          <a:p>
            <a:pPr algn="ctr">
              <a:buFont typeface="Wingdings" panose="05000000000000000000" pitchFamily="2" charset="2"/>
              <a:buChar char="v"/>
            </a:pPr>
            <a:r>
              <a:rPr lang="ru-RU" altLang="en-US" sz="2000"/>
              <a:t> Ведение мяча как основной элемент перед обучением передаче и броску (игроку, хорошо владеющему мячом, легче научиться передавать мяч и бросать, так как формируется хорошее ощущение мяча) и основные движения, изменения «углов атаки», смены направления, c целью обыграть своего защитника.  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ru-RU" altLang="en-US" sz="2000"/>
          </a:p>
          <a:p>
            <a:pPr algn="ctr">
              <a:buFont typeface="Wingdings" panose="05000000000000000000" pitchFamily="2" charset="2"/>
              <a:buChar char="v"/>
            </a:pPr>
            <a:r>
              <a:rPr lang="ru-RU" altLang="en-US" sz="2000"/>
              <a:t> Нападение 2 х 1.  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ru-RU" altLang="en-US" sz="2000"/>
          </a:p>
          <a:p>
            <a:pPr algn="ctr">
              <a:buFont typeface="Wingdings" panose="05000000000000000000" pitchFamily="2" charset="2"/>
              <a:buChar char="v"/>
            </a:pPr>
            <a:r>
              <a:rPr lang="ru-RU" altLang="en-US" sz="2000"/>
              <a:t> Свободная игра в формате 3 х 3.  </a:t>
            </a:r>
          </a:p>
        </p:txBody>
      </p:sp>
      <p:pic>
        <p:nvPicPr>
          <p:cNvPr id="25636" name="Picture 36">
            <a:extLst>
              <a:ext uri="{FF2B5EF4-FFF2-40B4-BE49-F238E27FC236}">
                <a16:creationId xmlns:a16="http://schemas.microsoft.com/office/drawing/2014/main" xmlns="" id="{96291CBA-6A43-4ADF-802D-F7A2FA0C0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42900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xmlns="" id="{BC813FB5-AEA1-44D9-B5FA-6772DDB57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>
            <a:extLst>
              <a:ext uri="{FF2B5EF4-FFF2-40B4-BE49-F238E27FC236}">
                <a16:creationId xmlns:a16="http://schemas.microsoft.com/office/drawing/2014/main" xmlns="" id="{8EA93217-233F-45D9-8329-F93A949A2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65168"/>
            <a:ext cx="760614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Как можно обучать детей на этом этапе: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xmlns="" id="{A13FCB35-A336-4E71-A376-C45B25842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82700"/>
            <a:ext cx="8001000" cy="3749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altLang="en-US" sz="2000"/>
              <a:t> </a:t>
            </a:r>
            <a:r>
              <a:rPr lang="ru-RU" altLang="en-US" sz="2000" u="sng"/>
              <a:t>Нападение:</a:t>
            </a:r>
            <a:r>
              <a:rPr lang="ru-RU" altLang="en-US" sz="2000"/>
              <a:t> дистанция игроков друг от друга 5–6 метров. Все стараются быть открыты. Игрок с мячом выполняет проход к корзине, но не может передать мяч. Передачу можно выполнять только после прохода игрока под кольцо или в трехсекундную зону. Стимулировать броски в корзину с целью развития индивидуальных качеств игрока.  </a:t>
            </a:r>
          </a:p>
          <a:p>
            <a:pPr>
              <a:buFont typeface="Wingdings" panose="05000000000000000000" pitchFamily="2" charset="2"/>
              <a:buChar char="v"/>
            </a:pPr>
            <a:endParaRPr lang="ru-RU" altLang="en-US" sz="2000"/>
          </a:p>
          <a:p>
            <a:pPr>
              <a:buFont typeface="Wingdings" panose="05000000000000000000" pitchFamily="2" charset="2"/>
              <a:buChar char="v"/>
            </a:pPr>
            <a:r>
              <a:rPr lang="ru-RU" altLang="en-US" sz="2000"/>
              <a:t> </a:t>
            </a:r>
            <a:r>
              <a:rPr lang="ru-RU" altLang="en-US" sz="2000" u="sng"/>
              <a:t>В защите</a:t>
            </a:r>
            <a:r>
              <a:rPr lang="ru-RU" altLang="en-US" sz="2000"/>
              <a:t>: защитники должны видеть мяч и быть рядом со своим нападающим.  </a:t>
            </a:r>
          </a:p>
          <a:p>
            <a:pPr>
              <a:buFont typeface="Wingdings" panose="05000000000000000000" pitchFamily="2" charset="2"/>
              <a:buChar char="v"/>
            </a:pPr>
            <a:endParaRPr lang="ru-RU" altLang="en-US" sz="2000"/>
          </a:p>
          <a:p>
            <a:pPr>
              <a:buFont typeface="Wingdings" panose="05000000000000000000" pitchFamily="2" charset="2"/>
              <a:buChar char="v"/>
            </a:pPr>
            <a:r>
              <a:rPr lang="ru-RU" altLang="en-US" sz="2000"/>
              <a:t> Все выполняется в игровой форме, все участвуют в игре и все могут взять на себя лидерство.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>
            <a:extLst>
              <a:ext uri="{FF2B5EF4-FFF2-40B4-BE49-F238E27FC236}">
                <a16:creationId xmlns:a16="http://schemas.microsoft.com/office/drawing/2014/main" xmlns="" id="{8A442F02-EF3E-47D5-A556-6336A89B3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4E53F49B-3DE8-4DB7-B1E6-11506F899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81000"/>
            <a:ext cx="6858000" cy="5794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Рекомендации для тренировки</a:t>
            </a:r>
            <a:r>
              <a:rPr lang="ru-RU" altLang="en-US"/>
              <a:t> 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xmlns="" id="{F4822811-E259-4AE6-A112-50842B861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80010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«Изучать все базовые навыки без привязки к виду спорта: перемещения, прыжки, вращения, броски, ловля мяча и других предметов»</a:t>
            </a:r>
          </a:p>
          <a:p>
            <a:pPr algn="ctr"/>
            <a:endParaRPr lang="ru-RU" altLang="en-US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«Главным инструментом остается игровой подход»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xmlns="" id="{A1FDAC2B-0F8D-481A-9F8B-BC3FA05A5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773" name="Group 221">
            <a:extLst>
              <a:ext uri="{FF2B5EF4-FFF2-40B4-BE49-F238E27FC236}">
                <a16:creationId xmlns:a16="http://schemas.microsoft.com/office/drawing/2014/main" xmlns="" id="{2612C08B-DB82-4AA2-8F72-299A5824278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371600"/>
          <a:ext cx="8077200" cy="4038601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xmlns="" val="948035672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xmlns="" val="2784658819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-Roman" charset="0"/>
                        </a:rPr>
                        <a:t>Общая физическая подготовка </a:t>
                      </a:r>
                      <a:endParaRPr kumimoji="0" lang="ru-RU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-Roman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E0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-Roman" charset="0"/>
                        </a:rPr>
                        <a:t>Координация, качество движения, одиночные и не циклические движения </a:t>
                      </a:r>
                      <a:endParaRPr kumimoji="0" lang="ru-RU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-Roman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E0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036463107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-Roman" charset="0"/>
                        </a:rPr>
                        <a:t>Общая двигательная подготовка: базовые и общие навыки применительно к баскетболу </a:t>
                      </a:r>
                      <a:endParaRPr kumimoji="0" lang="ru-RU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-Roman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E0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-Roman" charset="0"/>
                        </a:rPr>
                        <a:t>Равновесие в различных ситуациях. Виды равновесия </a:t>
                      </a:r>
                      <a:endParaRPr kumimoji="0" lang="ru-RU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-Roman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E0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98465045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-Roman" charset="0"/>
                        </a:rPr>
                        <a:t>Выполнение упражнении</a:t>
                      </a: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̆</a:t>
                      </a: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-Roman" charset="0"/>
                        </a:rPr>
                        <a:t> обеими руками и ногами </a:t>
                      </a:r>
                      <a:endParaRPr kumimoji="0" lang="ru-RU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E0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-Roman" charset="0"/>
                        </a:rPr>
                        <a:t>Дыхание: реакция организма на совершаемые усилия </a:t>
                      </a:r>
                      <a:endParaRPr kumimoji="0" lang="ru-RU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-Roman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E0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437713725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-Roman" charset="0"/>
                        </a:rPr>
                        <a:t>Чувство пространства: ориентация и возможности перемещения в разных плоскостях </a:t>
                      </a:r>
                      <a:endParaRPr kumimoji="0" lang="ru-RU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-Roman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E0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-Roman" charset="0"/>
                        </a:rPr>
                        <a:t>Положение тела, осанка </a:t>
                      </a:r>
                      <a:endParaRPr kumimoji="0" lang="ru-RU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-Roman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E0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122602499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-Roman" charset="0"/>
                        </a:rPr>
                        <a:t>Ощущение времени: синхронизация, ритмические структуры, временные последовательности </a:t>
                      </a:r>
                      <a:endParaRPr kumimoji="0" lang="ru-RU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-Roman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E0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-Roman" charset="0"/>
                        </a:rPr>
                        <a:t>Развлекающий</a:t>
                      </a: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-Roman" charset="0"/>
                        </a:rPr>
                        <a:t>отдых</a:t>
                      </a:r>
                      <a:endParaRPr kumimoji="0" lang="ru-RU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E0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543740135"/>
                  </a:ext>
                </a:extLst>
              </a:tr>
            </a:tbl>
          </a:graphicData>
        </a:graphic>
      </p:graphicFrame>
      <p:sp>
        <p:nvSpPr>
          <p:cNvPr id="23772" name="Rectangle 220">
            <a:extLst>
              <a:ext uri="{FF2B5EF4-FFF2-40B4-BE49-F238E27FC236}">
                <a16:creationId xmlns:a16="http://schemas.microsoft.com/office/drawing/2014/main" xmlns="" id="{BF70F9D7-188C-439E-AE1F-17016E463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44475"/>
            <a:ext cx="7467600" cy="8223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Содержание тренировок по физической </a:t>
            </a:r>
          </a:p>
          <a:p>
            <a:pPr algn="ctr"/>
            <a:r>
              <a:rPr lang="ru-RU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 двигательной подготовке</a:t>
            </a:r>
            <a:r>
              <a:rPr lang="ru-RU" altLang="en-US" sz="2400" b="1"/>
              <a:t> </a:t>
            </a:r>
            <a:endParaRPr lang="ru-RU" alt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xmlns="" id="{DC2C99A1-FF3A-4961-884E-02B91CF50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11" name="Rectangle 135">
            <a:extLst>
              <a:ext uri="{FF2B5EF4-FFF2-40B4-BE49-F238E27FC236}">
                <a16:creationId xmlns:a16="http://schemas.microsoft.com/office/drawing/2014/main" xmlns="" id="{99D2BAAF-9076-4F93-AA55-A58523BDF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320675"/>
            <a:ext cx="8164512" cy="822325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Содержание технической и тактической подготовки.</a:t>
            </a:r>
          </a:p>
          <a:p>
            <a:pPr algn="ctr"/>
            <a:r>
              <a:rPr lang="ru-RU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Введение базовых тактических принципов:</a:t>
            </a:r>
            <a:r>
              <a:rPr lang="ru-RU" alt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graphicFrame>
        <p:nvGraphicFramePr>
          <p:cNvPr id="24751" name="Group 175">
            <a:extLst>
              <a:ext uri="{FF2B5EF4-FFF2-40B4-BE49-F238E27FC236}">
                <a16:creationId xmlns:a16="http://schemas.microsoft.com/office/drawing/2014/main" xmlns="" id="{9D27D655-4E46-4478-8616-FB866B4018CE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524000"/>
          <a:ext cx="8001000" cy="4114800"/>
        </p:xfrm>
        <a:graphic>
          <a:graphicData uri="http://schemas.openxmlformats.org/drawingml/2006/table">
            <a:tbl>
              <a:tblPr/>
              <a:tblGrid>
                <a:gridCol w="4000500">
                  <a:extLst>
                    <a:ext uri="{9D8B030D-6E8A-4147-A177-3AD203B41FA5}">
                      <a16:colId xmlns:a16="http://schemas.microsoft.com/office/drawing/2014/main" xmlns="" val="2695237982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xmlns="" val="80083449"/>
                    </a:ext>
                  </a:extLst>
                </a:gridCol>
              </a:tblGrid>
              <a:tr h="2921000">
                <a:tc>
                  <a:txBody>
                    <a:bodyPr/>
                    <a:lstStyle>
                      <a:lvl1pPr>
                        <a:tabLst>
                          <a:tab pos="1397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tabLst>
                          <a:tab pos="1397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tabLst>
                          <a:tab pos="1397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tabLst>
                          <a:tab pos="1397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tabLst>
                          <a:tab pos="1397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397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397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397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397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</a:pPr>
                      <a:r>
                        <a:rPr kumimoji="0" lang="ru-RU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-Roman" charset="0"/>
                        </a:rPr>
                        <a:t>• </a:t>
                      </a: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-Bold" charset="0"/>
                        </a:rPr>
                        <a:t>Нападение </a:t>
                      </a:r>
                      <a:endParaRPr kumimoji="0" lang="ru-RU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-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</a:pPr>
                      <a:endParaRPr kumimoji="0" lang="ru-RU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-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>
                          <a:tab pos="139700" algn="l"/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-Roman" charset="0"/>
                        </a:rPr>
                        <a:t> Проход под кольцо и принятие </a:t>
                      </a: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 </a:t>
                      </a: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-Roman" charset="0"/>
                        </a:rPr>
                        <a:t>решения. Изменение углов атаки </a:t>
                      </a: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S Mincho" panose="02020609040205080304" pitchFamily="49" charset="-128"/>
                        </a:rPr>
                        <a:t> </a:t>
                      </a: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выборе движения для обыгрыша  </a:t>
                      </a:r>
                      <a:endParaRPr kumimoji="0" lang="ru-RU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>
                          <a:tab pos="139700" algn="l"/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-Roman" charset="0"/>
                          <a:cs typeface="Times-Roman" charset="0"/>
                        </a:rPr>
                        <a:t> </a:t>
                      </a: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на дальне</a:t>
                      </a: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-Roman" charset="0"/>
                          <a:cs typeface="Times-Roman" charset="0"/>
                        </a:rPr>
                        <a:t>й</a:t>
                      </a: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стороне от мяча,  врывание, выход в свободную зону  </a:t>
                      </a:r>
                      <a:endParaRPr kumimoji="0" lang="ru-RU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>
                          <a:tab pos="139700" algn="l"/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Открывание и игра без мяча, занятие правильно</a:t>
                      </a: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-Roman" charset="0"/>
                          <a:cs typeface="Times-Roman" charset="0"/>
                        </a:rPr>
                        <a:t>й</a:t>
                      </a: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позиции  </a:t>
                      </a:r>
                      <a:endParaRPr kumimoji="0" lang="ru-RU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9DE03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1397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tabLst>
                          <a:tab pos="1397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tabLst>
                          <a:tab pos="1397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tabLst>
                          <a:tab pos="1397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tabLst>
                          <a:tab pos="1397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397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397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397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397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</a:pPr>
                      <a:r>
                        <a:rPr kumimoji="0" lang="ru-RU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-Roman" charset="0"/>
                        </a:rPr>
                        <a:t>• </a:t>
                      </a:r>
                      <a:r>
                        <a:rPr kumimoji="0" lang="ru-RU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-Bold" charset="0"/>
                        </a:rPr>
                        <a:t>Защита</a:t>
                      </a: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-Bold" charset="0"/>
                        </a:rPr>
                        <a:t> </a:t>
                      </a:r>
                      <a:endParaRPr kumimoji="0" lang="ru-RU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S Mincho" panose="02020609040205080304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  <a:tab pos="457200" algn="l"/>
                        </a:tabLst>
                      </a:pPr>
                      <a:endParaRPr kumimoji="0" lang="ru-RU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S Mincho" panose="02020609040205080304" pitchFamily="49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>
                          <a:tab pos="139700" algn="l"/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S Mincho" panose="02020609040205080304" pitchFamily="49" charset="-128"/>
                        </a:rPr>
                        <a:t> </a:t>
                      </a: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-Roman" charset="0"/>
                        </a:rPr>
                        <a:t>Игра в паре – «помочь и вернуться» </a:t>
                      </a: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S Mincho" panose="02020609040205080304" pitchFamily="49" charset="-128"/>
                        </a:rPr>
                        <a:t> </a:t>
                      </a:r>
                      <a:endParaRPr kumimoji="0" lang="ru-RU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>
                          <a:tab pos="139700" algn="l"/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Противоде</a:t>
                      </a: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-Roman" charset="0"/>
                          <a:cs typeface="Times-Roman" charset="0"/>
                        </a:rPr>
                        <a:t>й</a:t>
                      </a: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ствие 2х2, за получение  и в открыто</a:t>
                      </a: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-Roman" charset="0"/>
                          <a:cs typeface="Times-Roman" charset="0"/>
                        </a:rPr>
                        <a:t>й </a:t>
                      </a:r>
                      <a:r>
                        <a:rPr kumimoji="0" lang="ru-RU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-Roman" charset="0"/>
                          <a:cs typeface="Times-Roman" charset="0"/>
                        </a:rPr>
                        <a:t>стойке</a:t>
                      </a:r>
                      <a:r>
                        <a:rPr kumimoji="0" lang="ru-RU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 </a:t>
                      </a:r>
                      <a:endParaRPr kumimoji="0" lang="ru-RU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>
                          <a:tab pos="139700" algn="l"/>
                          <a:tab pos="457200" algn="l"/>
                        </a:tabLst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-Roman" charset="0"/>
                          <a:cs typeface="Times-Roman" charset="0"/>
                        </a:rPr>
                        <a:t> </a:t>
                      </a: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Остановка прохода игрока под кольцо</a:t>
                      </a: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-Roman" charset="0"/>
                          <a:cs typeface="Times-Roman" charset="0"/>
                        </a:rPr>
                        <a:t>м</a:t>
                      </a: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путем подстраховки партнера  </a:t>
                      </a:r>
                      <a:endParaRPr kumimoji="0" lang="ru-RU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9DE03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809694486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-Roman" charset="0"/>
                        </a:rPr>
                        <a:t>• </a:t>
                      </a: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-Bold" charset="0"/>
                        </a:rPr>
                        <a:t>Переход в атаку</a:t>
                      </a: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S Mincho" panose="02020609040205080304" pitchFamily="49" charset="-128"/>
                        </a:rPr>
                        <a:t> </a:t>
                      </a: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-Roman" charset="0"/>
                        </a:rPr>
                        <a:t>- Игра впереди линии мяча. </a:t>
                      </a:r>
                      <a:endParaRPr kumimoji="0" lang="ru-RU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9DE03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-Roman" charset="0"/>
                        </a:rPr>
                        <a:t>• </a:t>
                      </a: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-Bold" charset="0"/>
                        </a:rPr>
                        <a:t>Регламент</a:t>
                      </a:r>
                      <a:r>
                        <a:rPr kumimoji="0" lang="ru-RU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S Mincho" panose="02020609040205080304" pitchFamily="49" charset="-128"/>
                        </a:rPr>
                        <a:t> </a:t>
                      </a:r>
                      <a:r>
                        <a:rPr kumimoji="0" lang="ru-RU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-Roman" charset="0"/>
                        </a:rPr>
                        <a:t>- Знакомство с основными правилами мини-баскетбола </a:t>
                      </a:r>
                      <a:endParaRPr kumimoji="0" lang="ru-RU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9DE03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30132478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>
            <a:extLst>
              <a:ext uri="{FF2B5EF4-FFF2-40B4-BE49-F238E27FC236}">
                <a16:creationId xmlns:a16="http://schemas.microsoft.com/office/drawing/2014/main" xmlns="" id="{FEA438E1-1886-4D57-A31C-539F74075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3" name="Rectangle 7">
            <a:extLst>
              <a:ext uri="{FF2B5EF4-FFF2-40B4-BE49-F238E27FC236}">
                <a16:creationId xmlns:a16="http://schemas.microsoft.com/office/drawing/2014/main" xmlns="" id="{BA39CAB4-CA80-4892-B932-051FD1AF8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11250"/>
            <a:ext cx="8534400" cy="3382963"/>
          </a:xfrm>
          <a:prstGeom prst="rect">
            <a:avLst/>
          </a:prstGeom>
          <a:gradFill rotWithShape="1">
            <a:gsLst>
              <a:gs pos="0">
                <a:srgbClr val="FF9900">
                  <a:alpha val="41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en-US" sz="4000" b="1"/>
              <a:t>Технико-тактические навыки, которыми должен обладать баскетболист в 6-7 лет</a:t>
            </a:r>
          </a:p>
          <a:p>
            <a:pPr algn="ctr"/>
            <a:r>
              <a:rPr lang="ru-RU" altLang="en-US" sz="3200" b="1"/>
              <a:t> (темы над которыми необходимо работать тренерам начальной подготовки в 6-7 лет)</a:t>
            </a:r>
          </a:p>
        </p:txBody>
      </p:sp>
      <p:sp>
        <p:nvSpPr>
          <p:cNvPr id="29704" name="Rectangle 8">
            <a:extLst>
              <a:ext uri="{FF2B5EF4-FFF2-40B4-BE49-F238E27FC236}">
                <a16:creationId xmlns:a16="http://schemas.microsoft.com/office/drawing/2014/main" xmlns="" id="{F74FC331-DA0B-441B-8F61-85FC878A7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85800"/>
            <a:ext cx="8335963" cy="3937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Технико-тактические навыки, которыми должен обладать баскетболист в 9-10 лет, соответственно темы, над которыми необходимо работать тренерам начальной подготовки в 9-10 лет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>
            <a:extLst>
              <a:ext uri="{FF2B5EF4-FFF2-40B4-BE49-F238E27FC236}">
                <a16:creationId xmlns:a16="http://schemas.microsoft.com/office/drawing/2014/main" xmlns="" id="{59350CC4-19A3-4B6A-A6BC-6C02B0B83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6" name="Rectangle 6">
            <a:extLst>
              <a:ext uri="{FF2B5EF4-FFF2-40B4-BE49-F238E27FC236}">
                <a16:creationId xmlns:a16="http://schemas.microsoft.com/office/drawing/2014/main" xmlns="" id="{1AFCD6C7-56C7-4A74-8901-BA6E2D6AC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2238"/>
            <a:ext cx="8305800" cy="34782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altLang="en-US" sz="20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en-US" sz="24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техническая подготовка</a:t>
            </a:r>
            <a:r>
              <a:rPr lang="ru-RU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en-US" b="1"/>
              <a:t> дриблинг с обманными движениями:</a:t>
            </a:r>
          </a:p>
          <a:p>
            <a:r>
              <a:rPr lang="ru-RU" altLang="en-US" b="1"/>
              <a:t>                            -внутрь/наружу (in and out)</a:t>
            </a:r>
          </a:p>
          <a:p>
            <a:r>
              <a:rPr lang="ru-RU" altLang="en-US" b="1"/>
              <a:t>                            -под ногой ( between  the Legs)</a:t>
            </a:r>
          </a:p>
          <a:p>
            <a:r>
              <a:rPr lang="ru-RU" altLang="en-US" b="1"/>
              <a:t>                           -за спиной (behind the back)</a:t>
            </a:r>
          </a:p>
          <a:p>
            <a:r>
              <a:rPr lang="ru-RU" altLang="en-US" b="1"/>
              <a:t>                           -разворот (Spin)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en-US" b="1"/>
              <a:t> новые виды атаки(завершения)</a:t>
            </a:r>
          </a:p>
          <a:p>
            <a:r>
              <a:rPr lang="ru-RU" altLang="en-US" b="1"/>
              <a:t>                           -атака слабой рукой с двойного шага</a:t>
            </a:r>
          </a:p>
          <a:p>
            <a:r>
              <a:rPr lang="ru-RU" altLang="en-US" b="1"/>
              <a:t>                           -атака атакующим шагом (Power Stop)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en-US" b="1"/>
              <a:t> передача</a:t>
            </a:r>
          </a:p>
          <a:p>
            <a:r>
              <a:rPr lang="ru-RU" altLang="en-US" b="1"/>
              <a:t>                         -слабой рукой на месте</a:t>
            </a:r>
          </a:p>
          <a:p>
            <a:r>
              <a:rPr lang="ru-RU" altLang="en-US" b="1"/>
              <a:t>                         -сильной рукой после дриблинга</a:t>
            </a:r>
          </a:p>
        </p:txBody>
      </p:sp>
      <p:pic>
        <p:nvPicPr>
          <p:cNvPr id="30731" name="Picture 11">
            <a:extLst>
              <a:ext uri="{FF2B5EF4-FFF2-40B4-BE49-F238E27FC236}">
                <a16:creationId xmlns:a16="http://schemas.microsoft.com/office/drawing/2014/main" xmlns="" id="{C51DE013-0912-4C74-A5CC-E8E531290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48768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>
            <a:extLst>
              <a:ext uri="{FF2B5EF4-FFF2-40B4-BE49-F238E27FC236}">
                <a16:creationId xmlns:a16="http://schemas.microsoft.com/office/drawing/2014/main" xmlns="" id="{E74A04BF-C22B-48F5-B584-B9A4549E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>
            <a:extLst>
              <a:ext uri="{FF2B5EF4-FFF2-40B4-BE49-F238E27FC236}">
                <a16:creationId xmlns:a16="http://schemas.microsoft.com/office/drawing/2014/main" xmlns="" id="{6EEC55A0-C9C3-4DBF-BBB9-EFC574684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83820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altLang="en-US" sz="2000" b="1"/>
              <a:t> Бросок (начинаем уделять внимание остановкам и работе ног во время броска)</a:t>
            </a:r>
          </a:p>
          <a:p>
            <a:r>
              <a:rPr lang="ru-RU" altLang="en-US" b="1"/>
              <a:t>                        -остановка напрыжкой (Jump Stop)</a:t>
            </a:r>
          </a:p>
          <a:p>
            <a:r>
              <a:rPr lang="ru-RU" altLang="en-US" b="1"/>
              <a:t>                        -остановка двумя шагами (One Two Stop)</a:t>
            </a:r>
          </a:p>
        </p:txBody>
      </p:sp>
      <p:pic>
        <p:nvPicPr>
          <p:cNvPr id="31752" name="Picture 8">
            <a:extLst>
              <a:ext uri="{FF2B5EF4-FFF2-40B4-BE49-F238E27FC236}">
                <a16:creationId xmlns:a16="http://schemas.microsoft.com/office/drawing/2014/main" xmlns="" id="{474CFEE5-B36F-4C7C-8E4F-7EA634DBF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4038600" cy="291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9">
            <a:extLst>
              <a:ext uri="{FF2B5EF4-FFF2-40B4-BE49-F238E27FC236}">
                <a16:creationId xmlns:a16="http://schemas.microsoft.com/office/drawing/2014/main" xmlns="" id="{300D7F6C-6AC3-4419-BFA1-453CC1872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3810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>
            <a:extLst>
              <a:ext uri="{FF2B5EF4-FFF2-40B4-BE49-F238E27FC236}">
                <a16:creationId xmlns:a16="http://schemas.microsoft.com/office/drawing/2014/main" xmlns="" id="{8D037A22-AE7B-4E95-9CB9-F7858F8F9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BFBD9C4D-9C8C-424A-B6D5-146BDD540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8382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altLang="en-US" b="1"/>
              <a:t> </a:t>
            </a:r>
            <a:r>
              <a:rPr lang="ru-RU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Защита </a:t>
            </a:r>
            <a:r>
              <a:rPr lang="ru-RU" altLang="en-US" b="1"/>
              <a:t>(основы защиты 1 в 1)</a:t>
            </a:r>
          </a:p>
          <a:p>
            <a:r>
              <a:rPr lang="ru-RU" altLang="en-US" b="1"/>
              <a:t>                  -правильность расположения в защитной стойке</a:t>
            </a:r>
          </a:p>
          <a:p>
            <a:r>
              <a:rPr lang="ru-RU" altLang="en-US" b="1"/>
              <a:t>                  -правильность работы ног и рук</a:t>
            </a:r>
          </a:p>
          <a:p>
            <a:r>
              <a:rPr lang="ru-RU" altLang="en-US" b="1"/>
              <a:t>                   -правильность перемещения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en-US" b="1"/>
              <a:t> </a:t>
            </a:r>
            <a:r>
              <a:rPr lang="ru-RU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Подбор </a:t>
            </a:r>
            <a:r>
              <a:rPr lang="ru-RU" altLang="en-US" b="1"/>
              <a:t>(основы)</a:t>
            </a:r>
          </a:p>
          <a:p>
            <a:r>
              <a:rPr lang="ru-RU" altLang="en-US" b="1"/>
              <a:t>                     -привитие понимания контакта</a:t>
            </a:r>
          </a:p>
          <a:p>
            <a:r>
              <a:rPr lang="ru-RU" altLang="en-US" b="1"/>
              <a:t>                     -постановка спины</a:t>
            </a:r>
          </a:p>
        </p:txBody>
      </p:sp>
      <p:pic>
        <p:nvPicPr>
          <p:cNvPr id="37894" name="Picture 6">
            <a:extLst>
              <a:ext uri="{FF2B5EF4-FFF2-40B4-BE49-F238E27FC236}">
                <a16:creationId xmlns:a16="http://schemas.microsoft.com/office/drawing/2014/main" xmlns="" id="{121B2F0E-6D61-43F1-BCC1-987C3F3E3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4876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>
            <a:extLst>
              <a:ext uri="{FF2B5EF4-FFF2-40B4-BE49-F238E27FC236}">
                <a16:creationId xmlns:a16="http://schemas.microsoft.com/office/drawing/2014/main" xmlns="" id="{C2E4825F-6D9D-4B36-80A9-D012D65B7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>
            <a:extLst>
              <a:ext uri="{FF2B5EF4-FFF2-40B4-BE49-F238E27FC236}">
                <a16:creationId xmlns:a16="http://schemas.microsoft.com/office/drawing/2014/main" xmlns="" id="{F9E0A3BC-4BD9-4128-9D0D-D9783A55B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"/>
            <a:ext cx="7623175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Тактическая подготовка (без участия защитника)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xmlns="" id="{F2F33FDB-5C8C-4961-B249-07B096C9B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065213"/>
            <a:ext cx="47244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en-US" b="1"/>
              <a:t>3/0:</a:t>
            </a:r>
            <a:endParaRPr lang="ru-RU" altLang="en-US"/>
          </a:p>
          <a:p>
            <a:r>
              <a:rPr lang="ru-RU" altLang="en-US" b="1"/>
              <a:t>Передача-врывание (Give and Go)</a:t>
            </a:r>
            <a:endParaRPr lang="ru-RU" altLang="en-US"/>
          </a:p>
          <a:p>
            <a:r>
              <a:rPr lang="ru-RU" altLang="en-US" b="1"/>
              <a:t>Понятие соблюдения пространства (Spacing)</a:t>
            </a:r>
            <a:endParaRPr lang="ru-RU" altLang="en-US"/>
          </a:p>
          <a:p>
            <a:r>
              <a:rPr lang="ru-RU" altLang="en-US" b="1"/>
              <a:t>Получение мяча (Opening)</a:t>
            </a:r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xmlns="" id="{D6201E11-6EFE-4C45-BAEA-50A7B199C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572000"/>
            <a:ext cx="38179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en-US" sz="2000" b="1"/>
              <a:t>2/1:</a:t>
            </a:r>
            <a:endParaRPr lang="ru-RU" altLang="en-US" sz="2000"/>
          </a:p>
          <a:p>
            <a:r>
              <a:rPr lang="ru-RU" altLang="en-US" sz="2000" b="1"/>
              <a:t>-основы атаки с численным </a:t>
            </a:r>
          </a:p>
          <a:p>
            <a:r>
              <a:rPr lang="ru-RU" altLang="en-US" sz="2000" b="1"/>
              <a:t>преимуществом</a:t>
            </a:r>
            <a:endParaRPr lang="ru-RU" altLang="en-US" sz="2000"/>
          </a:p>
          <a:p>
            <a:pPr eaLnBrk="0" hangingPunct="0"/>
            <a:endParaRPr lang="ru-RU" altLang="en-US" sz="2000"/>
          </a:p>
        </p:txBody>
      </p:sp>
      <p:sp>
        <p:nvSpPr>
          <p:cNvPr id="40968" name="Rectangle 8">
            <a:extLst>
              <a:ext uri="{FF2B5EF4-FFF2-40B4-BE49-F238E27FC236}">
                <a16:creationId xmlns:a16="http://schemas.microsoft.com/office/drawing/2014/main" xmlns="" id="{C277EEAD-05C2-4543-9EAF-7B4959A98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3581400"/>
            <a:ext cx="7500938" cy="457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Тактическая подготовка (с участием защитника)</a:t>
            </a:r>
          </a:p>
        </p:txBody>
      </p:sp>
      <p:pic>
        <p:nvPicPr>
          <p:cNvPr id="40969" name="Picture 9">
            <a:extLst>
              <a:ext uri="{FF2B5EF4-FFF2-40B4-BE49-F238E27FC236}">
                <a16:creationId xmlns:a16="http://schemas.microsoft.com/office/drawing/2014/main" xmlns="" id="{49168C94-AD56-49EA-9512-F09C7601A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28194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>
            <a:extLst>
              <a:ext uri="{FF2B5EF4-FFF2-40B4-BE49-F238E27FC236}">
                <a16:creationId xmlns:a16="http://schemas.microsoft.com/office/drawing/2014/main" xmlns="" id="{BB55F658-5443-4208-89CC-952B2D6F0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2320925" cy="258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>
            <a:extLst>
              <a:ext uri="{FF2B5EF4-FFF2-40B4-BE49-F238E27FC236}">
                <a16:creationId xmlns:a16="http://schemas.microsoft.com/office/drawing/2014/main" xmlns="" id="{81C994CD-E273-49A8-AB68-E48C32F38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D9B3815-6BFE-4FA0-84BB-F5F240D0F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1000"/>
            <a:ext cx="7772400" cy="1851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4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ТРЕНИРОВОЧНОЕ ЗАНЯТИЕ – ОСНОВА ПОДГОТОВКИ ИГРОКА</a:t>
            </a:r>
            <a:r>
              <a:rPr lang="ru-RU" altLang="en-US"/>
              <a:t> </a:t>
            </a:r>
          </a:p>
        </p:txBody>
      </p:sp>
      <p:pic>
        <p:nvPicPr>
          <p:cNvPr id="6153" name="Picture 9">
            <a:extLst>
              <a:ext uri="{FF2B5EF4-FFF2-40B4-BE49-F238E27FC236}">
                <a16:creationId xmlns:a16="http://schemas.microsoft.com/office/drawing/2014/main" xmlns="" id="{8D011F7D-2C82-4465-806F-DF793175C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5181600" cy="30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>
            <a:extLst>
              <a:ext uri="{FF2B5EF4-FFF2-40B4-BE49-F238E27FC236}">
                <a16:creationId xmlns:a16="http://schemas.microsoft.com/office/drawing/2014/main" xmlns="" id="{035E2E20-827B-4E0F-9143-E600FD29A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"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7" descr="336481">
            <a:extLst>
              <a:ext uri="{FF2B5EF4-FFF2-40B4-BE49-F238E27FC236}">
                <a16:creationId xmlns:a16="http://schemas.microsoft.com/office/drawing/2014/main" xmlns="" id="{8FDC9361-A5C7-4E54-8E23-8669A74FD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1" r="26262"/>
          <a:stretch>
            <a:fillRect/>
          </a:stretch>
        </p:blipFill>
        <p:spPr bwMode="auto">
          <a:xfrm>
            <a:off x="228600" y="228600"/>
            <a:ext cx="13716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8">
            <a:extLst>
              <a:ext uri="{FF2B5EF4-FFF2-40B4-BE49-F238E27FC236}">
                <a16:creationId xmlns:a16="http://schemas.microsoft.com/office/drawing/2014/main" xmlns="" id="{39755E06-13B2-46DB-B10B-A2B5E8A24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200"/>
            <a:ext cx="662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4000" b="1" i="1"/>
              <a:t>ФЕДЕРАЦИЯ БАСКЕТБОЛА</a:t>
            </a:r>
            <a:endParaRPr lang="en-US" altLang="en-US" sz="4000" b="1" i="1"/>
          </a:p>
          <a:p>
            <a:pPr algn="ctr"/>
            <a:r>
              <a:rPr lang="ru-RU" altLang="en-US" sz="4000" b="1" i="1"/>
              <a:t> УКРАИНЫ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74808F2-4F43-4942-9387-BD2CD0008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724400"/>
            <a:ext cx="4038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ru-RU" altLang="en-US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Дмитрий Коломийченко</a:t>
            </a:r>
          </a:p>
        </p:txBody>
      </p:sp>
      <p:sp>
        <p:nvSpPr>
          <p:cNvPr id="38918" name="WordArt 6">
            <a:extLst>
              <a:ext uri="{FF2B5EF4-FFF2-40B4-BE49-F238E27FC236}">
                <a16:creationId xmlns:a16="http://schemas.microsoft.com/office/drawing/2014/main" xmlns="" id="{B7AE34C4-6CB4-4977-8034-A06886B484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2590800"/>
            <a:ext cx="8153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ТЕХНИКО-ТАКТИЧЕСКАЯ </a:t>
            </a:r>
          </a:p>
          <a:p>
            <a:pPr algn="ctr"/>
            <a:r>
              <a:rPr lang="az-Cyrl-AZ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ПОДГОТОВКА </a:t>
            </a:r>
          </a:p>
          <a:p>
            <a:pPr algn="ctr"/>
            <a:r>
              <a:rPr lang="az-Cyrl-AZ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БАСКЕТБОЛИСТОВ 9-10 ЛЕТ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ladimir Script" panose="03050402040407070305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xmlns="" id="{8AB410FB-5E75-40B0-92D2-30B6EF26B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F6479C88-4693-4B8D-905E-62A274656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8113"/>
            <a:ext cx="7848600" cy="946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en-US" sz="2800" b="1"/>
              <a:t>ПОДГОТОВИТЕЛЬНЫЙ ЭТАП  </a:t>
            </a:r>
            <a:r>
              <a:rPr lang="ru-RU" altLang="en-US" sz="2800" b="1" dirty="0"/>
              <a:t>ДЛЯ </a:t>
            </a:r>
          </a:p>
          <a:p>
            <a:pPr algn="ctr"/>
            <a:r>
              <a:rPr lang="ru-RU" altLang="en-US" sz="2800" b="1" dirty="0"/>
              <a:t>САМЫХ МАЛЕНЬКИХ, 9–10 ЛЕТ 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B037188-1FBB-4D9C-ABBA-DDCB2203E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00200"/>
            <a:ext cx="5029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Отсюда начинается приобщение детей к баскетболу, который должен быть адаптирован к их возрастным особенностям. </a:t>
            </a:r>
          </a:p>
          <a:p>
            <a:pPr algn="ctr"/>
            <a:endParaRPr lang="ru-RU" altLang="en-US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alt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В этот же период начинается игра с соблюдением правил.  Игроки в этом возрасте испытывают большие трудности, когда встречаются с сопротивлением со стороны других игроков. Поэтому следует внимательно относиться к развитию навыков игры в защите. </a:t>
            </a:r>
          </a:p>
          <a:p>
            <a:pPr algn="ctr"/>
            <a:endParaRPr lang="ru-RU" altLang="en-US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alt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Игра будет носить индивидуальный характер с преобладанием ведения мяча. Причем с преобладанием высокого отскока мяча</a:t>
            </a:r>
            <a:r>
              <a:rPr lang="ru-RU" altLang="en-US"/>
              <a:t> </a:t>
            </a:r>
          </a:p>
        </p:txBody>
      </p:sp>
      <p:pic>
        <p:nvPicPr>
          <p:cNvPr id="7178" name="Picture 10">
            <a:extLst>
              <a:ext uri="{FF2B5EF4-FFF2-40B4-BE49-F238E27FC236}">
                <a16:creationId xmlns:a16="http://schemas.microsoft.com/office/drawing/2014/main" xmlns="" id="{4352F94F-54E9-4512-A0F2-A56325D43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962400" cy="308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xmlns="" id="{3D547CFA-1788-4D1C-B04B-2BCFCB4E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Rectangle 15">
            <a:extLst>
              <a:ext uri="{FF2B5EF4-FFF2-40B4-BE49-F238E27FC236}">
                <a16:creationId xmlns:a16="http://schemas.microsoft.com/office/drawing/2014/main" xmlns="" id="{CB0EEAF7-4773-4DFC-85EF-C9DC138CF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03238"/>
            <a:ext cx="4648200" cy="531018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en-US"/>
              <a:t>Не стоит по этому поводу излишне беспокоиться. Это происходит потому, что ребенку трудно одновременно и управлять своим телом, и контролировать внешние факторы. </a:t>
            </a:r>
          </a:p>
          <a:p>
            <a:pPr algn="ctr"/>
            <a:endParaRPr lang="ru-RU" altLang="en-US"/>
          </a:p>
          <a:p>
            <a:pPr algn="ctr"/>
            <a:r>
              <a:rPr lang="ru-RU" altLang="en-US"/>
              <a:t>Особенности детской психомоторики также должны учитываться. </a:t>
            </a:r>
          </a:p>
          <a:p>
            <a:pPr algn="ctr"/>
            <a:r>
              <a:rPr lang="ru-RU" altLang="en-US" u="sng"/>
              <a:t>Ваш первоочередной труд должен заключаться в том, чтобы приучить детей играть в контакте с другими игроками</a:t>
            </a:r>
            <a:r>
              <a:rPr lang="ru-RU" altLang="en-US"/>
              <a:t>. Как с партнерами, так и против соперников. </a:t>
            </a:r>
          </a:p>
          <a:p>
            <a:pPr algn="ctr"/>
            <a:endParaRPr lang="ru-RU" altLang="en-US"/>
          </a:p>
          <a:p>
            <a:pPr algn="ctr"/>
            <a:r>
              <a:rPr lang="ru-RU" altLang="en-US" u="sng"/>
              <a:t>Тренировочные сессии должны быть непродолжительными, упражнения – разнообразными.</a:t>
            </a:r>
            <a:r>
              <a:rPr lang="ru-RU" altLang="en-US"/>
              <a:t> Игровой подход является основным инструментом обучения. </a:t>
            </a:r>
          </a:p>
        </p:txBody>
      </p:sp>
      <p:pic>
        <p:nvPicPr>
          <p:cNvPr id="8210" name="Picture 18">
            <a:extLst>
              <a:ext uri="{FF2B5EF4-FFF2-40B4-BE49-F238E27FC236}">
                <a16:creationId xmlns:a16="http://schemas.microsoft.com/office/drawing/2014/main" xmlns="" id="{08134758-884C-42A1-A237-ED041E0AC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85800"/>
            <a:ext cx="3489325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xmlns="" id="{5B673ECE-40DF-4F05-B843-01DC118BF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FF4DDA47-FF0E-4D41-8B0D-B09B24849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"/>
            <a:ext cx="7772400" cy="4572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3200" b="1"/>
              <a:t>ОБЩИЕ ОРИЕНТИРЫ ЭТАПА</a:t>
            </a:r>
            <a:r>
              <a:rPr lang="ru-RU" altLang="en-US" sz="3200"/>
              <a:t> 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xmlns="" id="{CB22025D-51A3-4E31-A9E9-C72C78BFA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22438"/>
            <a:ext cx="86106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altLang="en-US" sz="2000"/>
              <a:t> Развивать интерес детей игрой в баскетбол.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en-US" sz="2000"/>
              <a:t> Быть полноценным и вовлеченным участником группы.  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en-US" sz="2000"/>
              <a:t> Обучить детей нормам поведения в тренировочном занятии и их соблюдению.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en-US" sz="2000"/>
              <a:t> Помочь ребятам самоутвердиться и повысить самооценку благодаря опыту и поддержке с вашей стороны, со стороны родителей и взрослых игроков.</a:t>
            </a:r>
            <a:r>
              <a:rPr lang="ru-RU" altLang="en-US"/>
              <a:t>  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xmlns="" id="{94C99037-1BE8-4582-B657-9D465C697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0"/>
            <a:ext cx="7666038" cy="396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Дети приходят на спортивную площадку, чтобы поиграть. </a:t>
            </a: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xmlns="" id="{1A53B4EB-B021-4846-90F1-B59472F64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281113"/>
            <a:ext cx="485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en-US" sz="2000" b="1" u="sng"/>
              <a:t>Ваши задачи в области психологии:</a:t>
            </a:r>
            <a:r>
              <a:rPr lang="ru-RU" altLang="en-US" sz="2000"/>
              <a:t> </a:t>
            </a:r>
          </a:p>
        </p:txBody>
      </p:sp>
      <p:pic>
        <p:nvPicPr>
          <p:cNvPr id="11272" name="Picture 8">
            <a:extLst>
              <a:ext uri="{FF2B5EF4-FFF2-40B4-BE49-F238E27FC236}">
                <a16:creationId xmlns:a16="http://schemas.microsoft.com/office/drawing/2014/main" xmlns="" id="{5837C220-2ECC-4972-B675-64E2CCAAC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4648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xmlns="" id="{70C28CFD-664B-47C5-B5D5-1FFFE8418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Rectangle 16">
            <a:extLst>
              <a:ext uri="{FF2B5EF4-FFF2-40B4-BE49-F238E27FC236}">
                <a16:creationId xmlns:a16="http://schemas.microsoft.com/office/drawing/2014/main" xmlns="" id="{62C77AA8-B963-445B-AEEC-99A156378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48768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Развивать общую координацию. 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ru-RU" alt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Улучшать чувство пространственно-временной ориентации (чувствительная фаза). 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ru-RU" alt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Облегченная физическая подготовка: посредством игры развивать общие спортивные качества и способности.  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ru-RU" alt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ru-RU" alt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ru-RU" alt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35" name="Rectangle 19">
            <a:extLst>
              <a:ext uri="{FF2B5EF4-FFF2-40B4-BE49-F238E27FC236}">
                <a16:creationId xmlns:a16="http://schemas.microsoft.com/office/drawing/2014/main" xmlns="" id="{C26DE770-1DBD-4A39-A338-946D090BA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4800"/>
            <a:ext cx="7673975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en-US" sz="2400" b="1" u="sng"/>
              <a:t>Ваши задачи в области физической подготовки:</a:t>
            </a:r>
            <a:r>
              <a:rPr lang="ru-RU" altLang="en-US" sz="2400"/>
              <a:t> </a:t>
            </a:r>
          </a:p>
        </p:txBody>
      </p:sp>
      <p:pic>
        <p:nvPicPr>
          <p:cNvPr id="9236" name="Picture 20">
            <a:extLst>
              <a:ext uri="{FF2B5EF4-FFF2-40B4-BE49-F238E27FC236}">
                <a16:creationId xmlns:a16="http://schemas.microsoft.com/office/drawing/2014/main" xmlns="" id="{545126A6-95A8-4224-9BA2-D77EF55EE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50043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>
            <a:extLst>
              <a:ext uri="{FF2B5EF4-FFF2-40B4-BE49-F238E27FC236}">
                <a16:creationId xmlns:a16="http://schemas.microsoft.com/office/drawing/2014/main" xmlns="" id="{0BE29887-633E-460D-8A53-A1FFBE0BC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9D99F7CA-87C0-41A7-9F2A-F1D7772D3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44638"/>
            <a:ext cx="4495800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Учить основам базовой индивидуальной техники для ведения самостоятельной игры. 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ru-RU" alt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Учить основам групповых и командных взаимодействий с партнерами.  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ru-RU" alt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ru-RU" alt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 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xmlns="" id="{E808A535-3199-4844-9A7F-800DAE76E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4800"/>
            <a:ext cx="7742238" cy="457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en-US" sz="24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Ваши задачи в области технической подготовки:</a:t>
            </a:r>
            <a:r>
              <a:rPr lang="ru-RU" alt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33799" name="Picture 7">
            <a:extLst>
              <a:ext uri="{FF2B5EF4-FFF2-40B4-BE49-F238E27FC236}">
                <a16:creationId xmlns:a16="http://schemas.microsoft.com/office/drawing/2014/main" xmlns="" id="{FCA228F3-A576-4348-9D48-25CAFAFDD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2" t="5040" r="10944"/>
          <a:stretch>
            <a:fillRect/>
          </a:stretch>
        </p:blipFill>
        <p:spPr bwMode="auto">
          <a:xfrm>
            <a:off x="4724400" y="1676400"/>
            <a:ext cx="4191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>
            <a:extLst>
              <a:ext uri="{FF2B5EF4-FFF2-40B4-BE49-F238E27FC236}">
                <a16:creationId xmlns:a16="http://schemas.microsoft.com/office/drawing/2014/main" xmlns="" id="{18B5BE83-0E2D-47ED-BE81-EE5221ED2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91851989-14FF-47F2-A123-D03F74962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4800"/>
            <a:ext cx="7772400" cy="2667000"/>
          </a:xfrm>
          <a:prstGeom prst="rect">
            <a:avLst/>
          </a:prstGeom>
          <a:solidFill>
            <a:srgbClr val="FF6600">
              <a:alpha val="53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3200" b="1" i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ПОМНИТЕ, ЧТО ДЕТСКИЙ БАСКЕТБОЛ ПРЕДНАЗНАЧЕН ДЛЯ САМЫХ МАЛЕНЬКИХ ИГРОКОВ, ЧТОБЫ ОНИ ПОЛУЧАЛИ УДОВОЛЬСТВИЕ ОТ ИГРЫ</a:t>
            </a:r>
            <a:r>
              <a:rPr lang="ru-RU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35847" name="Picture 7">
            <a:extLst>
              <a:ext uri="{FF2B5EF4-FFF2-40B4-BE49-F238E27FC236}">
                <a16:creationId xmlns:a16="http://schemas.microsoft.com/office/drawing/2014/main" xmlns="" id="{95B4B041-C36D-4C6E-B501-361F80005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98800"/>
            <a:ext cx="5029200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xmlns="" id="{FFA150AB-7048-43A2-9BE6-737D3810F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>
            <a:extLst>
              <a:ext uri="{FF2B5EF4-FFF2-40B4-BE49-F238E27FC236}">
                <a16:creationId xmlns:a16="http://schemas.microsoft.com/office/drawing/2014/main" xmlns="" id="{B0122573-4EDD-4276-8023-12C2A8C99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752600"/>
            <a:ext cx="7285038" cy="30194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задачи </a:t>
            </a:r>
          </a:p>
          <a:p>
            <a:pPr algn="ctr"/>
            <a:r>
              <a:rPr lang="ru-RU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начальной подготовки </a:t>
            </a:r>
          </a:p>
          <a:p>
            <a:pPr algn="ctr"/>
            <a:r>
              <a:rPr lang="ru-RU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команды игроков</a:t>
            </a:r>
          </a:p>
          <a:p>
            <a:pPr algn="ctr"/>
            <a:r>
              <a:rPr lang="ru-RU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9–10 лет:  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774</Words>
  <Application>Microsoft Office PowerPoint</Application>
  <PresentationFormat>Экран (4:3)</PresentationFormat>
  <Paragraphs>129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Сивак Олег</dc:creator>
  <cp:lastModifiedBy>Сивак Олег</cp:lastModifiedBy>
  <cp:revision>24</cp:revision>
  <cp:lastPrinted>1601-01-01T00:00:00Z</cp:lastPrinted>
  <dcterms:created xsi:type="dcterms:W3CDTF">1601-01-01T00:00:00Z</dcterms:created>
  <dcterms:modified xsi:type="dcterms:W3CDTF">2020-06-01T13:55:16Z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