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329" r:id="rId5"/>
    <p:sldId id="293" r:id="rId6"/>
    <p:sldId id="325" r:id="rId7"/>
    <p:sldId id="328" r:id="rId8"/>
    <p:sldId id="257" r:id="rId9"/>
    <p:sldId id="292" r:id="rId10"/>
    <p:sldId id="259" r:id="rId11"/>
    <p:sldId id="294" r:id="rId12"/>
    <p:sldId id="262" r:id="rId13"/>
    <p:sldId id="326" r:id="rId14"/>
    <p:sldId id="327" r:id="rId15"/>
    <p:sldId id="295" r:id="rId16"/>
    <p:sldId id="296" r:id="rId17"/>
    <p:sldId id="298" r:id="rId18"/>
    <p:sldId id="297" r:id="rId19"/>
    <p:sldId id="301" r:id="rId20"/>
    <p:sldId id="302" r:id="rId21"/>
    <p:sldId id="303" r:id="rId22"/>
    <p:sldId id="306" r:id="rId23"/>
    <p:sldId id="317" r:id="rId24"/>
    <p:sldId id="318" r:id="rId25"/>
    <p:sldId id="304" r:id="rId26"/>
    <p:sldId id="305" r:id="rId27"/>
    <p:sldId id="308" r:id="rId28"/>
    <p:sldId id="309" r:id="rId29"/>
    <p:sldId id="310" r:id="rId30"/>
    <p:sldId id="311" r:id="rId31"/>
    <p:sldId id="312" r:id="rId32"/>
    <p:sldId id="313" r:id="rId33"/>
    <p:sldId id="315" r:id="rId34"/>
    <p:sldId id="316" r:id="rId35"/>
    <p:sldId id="319" r:id="rId36"/>
    <p:sldId id="324" r:id="rId37"/>
    <p:sldId id="320" r:id="rId38"/>
    <p:sldId id="321" r:id="rId39"/>
    <p:sldId id="322" r:id="rId40"/>
    <p:sldId id="323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000066"/>
    <a:srgbClr val="FF3300"/>
    <a:srgbClr val="FF0000"/>
    <a:srgbClr val="C0C0C0"/>
    <a:srgbClr val="FFCC66"/>
    <a:srgbClr val="E9D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3" autoAdjust="0"/>
    <p:restoredTop sz="9466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A0D63-4C22-4922-9965-2D780245B9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8DFE-43EA-45F4-92C1-4999EF2C72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556DA-EDAD-4799-AA72-1E5AD21B4C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BE539-3098-4778-BBD6-BBDE9783D0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17034-4233-476A-89C5-41ACB785E3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A9F0A-47E0-4DC9-82A4-4CC3C8CAFE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4D409-E721-430F-AAC0-CEEC2555D8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0DFE5-0BCE-4BB3-9029-4E4B394DE8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A31CD-7092-4A23-9756-BEF3F154F6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7A6CC-C839-4F2A-9630-97AF678167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806A3-76E2-4AB2-B199-CEB7E8A149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1609AE-B759-4716-B319-CD1285C5F5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7" descr="336481"/>
          <p:cNvPicPr>
            <a:picLocks noChangeAspect="1" noChangeArrowheads="1"/>
          </p:cNvPicPr>
          <p:nvPr/>
        </p:nvPicPr>
        <p:blipFill>
          <a:blip r:embed="rId3"/>
          <a:srcRect l="23871" r="26262"/>
          <a:stretch>
            <a:fillRect/>
          </a:stretch>
        </p:blipFill>
        <p:spPr bwMode="auto">
          <a:xfrm>
            <a:off x="152400" y="0"/>
            <a:ext cx="13716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1905000" y="152400"/>
            <a:ext cx="662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4000" b="1" i="1"/>
              <a:t>ФЕДЕРАЦИЯ БАСКЕТБОЛА</a:t>
            </a:r>
            <a:endParaRPr lang="en-US" altLang="en-US" sz="4000" b="1" i="1"/>
          </a:p>
          <a:p>
            <a:pPr algn="ctr"/>
            <a:r>
              <a:rPr lang="ru-RU" altLang="en-US" sz="4000" b="1" i="1"/>
              <a:t> УКРАИНЫ</a:t>
            </a: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815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И СОДЕРЖАНИЕ ЭТАПА НЕПОСРЕДСТВЕННОЙ ПОДГОТОВКИ НАЦИОНАЛЬНЫХ СБОРНЫХ КОМАНД К МЕЖДУНАРОДНЫМ СОРЕВНОВАНИЯМ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657600"/>
            <a:ext cx="30876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6" name="AutoShape 1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5140" name="AutoShape 2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 l="15959"/>
          <a:stretch>
            <a:fillRect/>
          </a:stretch>
        </p:blipFill>
        <p:spPr bwMode="auto">
          <a:xfrm>
            <a:off x="5181600" y="3657600"/>
            <a:ext cx="32099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r="93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1981200" y="152400"/>
            <a:ext cx="5475288" cy="579438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4.Техническая подготовка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1066800" y="1074738"/>
            <a:ext cx="7329488" cy="1006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/>
              <a:t>В зависимости от возраста игроков сборной количество времени на техническую подготовку разное!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1219200" y="4572000"/>
            <a:ext cx="7162800" cy="7016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Общее время на техническую подготовку не может превышать 20% от тренировочного времени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1143000" y="2667000"/>
            <a:ext cx="7239000" cy="13112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Чем младше игроки сборной тем больше нужно уделять внимание работе над дриблингом,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передачей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мяча, корректировать 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движение на выход под мяч, постановку ног при броске и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т.д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838200" y="381000"/>
            <a:ext cx="7162800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/>
              <a:t>Отдельное внимание следует уделить бросковой подготовке. 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33400" y="1676400"/>
            <a:ext cx="79248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dirty="0"/>
              <a:t>Тактические броски - </a:t>
            </a:r>
            <a:r>
              <a:rPr lang="ru-RU" sz="2000" dirty="0"/>
              <a:t>(разбейте свои комбинации на фрагменты и продумайте бросковые упражнения по ним)</a:t>
            </a:r>
          </a:p>
          <a:p>
            <a:endParaRPr lang="ru-RU" sz="2000" dirty="0"/>
          </a:p>
          <a:p>
            <a:r>
              <a:rPr lang="en-US" sz="2000" b="1" dirty="0"/>
              <a:t>V</a:t>
            </a:r>
            <a:r>
              <a:rPr lang="ru-RU" sz="2000" b="1" dirty="0" smtClean="0"/>
              <a:t>-</a:t>
            </a:r>
            <a:r>
              <a:rPr lang="en-US" sz="2000" b="1" dirty="0" smtClean="0"/>
              <a:t>cut</a:t>
            </a:r>
            <a:r>
              <a:rPr lang="ru-RU" sz="2000" b="1" dirty="0" smtClean="0"/>
              <a:t> </a:t>
            </a:r>
            <a:r>
              <a:rPr lang="ru-RU" sz="2000" b="1" dirty="0"/>
              <a:t>броски - </a:t>
            </a:r>
            <a:r>
              <a:rPr lang="ru-RU" sz="2000" dirty="0"/>
              <a:t>это хорошее упражнение для начала тренировки перед растяжкой.</a:t>
            </a:r>
          </a:p>
          <a:p>
            <a:endParaRPr lang="ru-RU" sz="2000" dirty="0"/>
          </a:p>
          <a:p>
            <a:r>
              <a:rPr lang="ru-RU" sz="2000" b="1" dirty="0"/>
              <a:t> Серийные броски </a:t>
            </a:r>
            <a:r>
              <a:rPr lang="ru-RU" sz="2000" dirty="0"/>
              <a:t>- целесообразно использовать в утреней тренировке </a:t>
            </a:r>
            <a:r>
              <a:rPr lang="ru-RU" sz="2000" dirty="0" smtClean="0"/>
              <a:t>(что </a:t>
            </a:r>
            <a:r>
              <a:rPr lang="ru-RU" sz="2000" dirty="0"/>
              <a:t>бы работала мышечная </a:t>
            </a:r>
            <a:r>
              <a:rPr lang="ru-RU" sz="2000" dirty="0" smtClean="0"/>
              <a:t>память).</a:t>
            </a:r>
            <a:endParaRPr lang="ru-RU" sz="2000" dirty="0"/>
          </a:p>
          <a:p>
            <a:endParaRPr lang="ru-RU" sz="2000" dirty="0"/>
          </a:p>
          <a:p>
            <a:r>
              <a:rPr lang="ru-RU" sz="2000" b="1" dirty="0"/>
              <a:t>Броски на точность </a:t>
            </a:r>
            <a:r>
              <a:rPr lang="ru-RU" sz="2000" dirty="0"/>
              <a:t>- подряд 5,6,7 и </a:t>
            </a:r>
            <a:r>
              <a:rPr lang="ru-RU" sz="2000" dirty="0" smtClean="0"/>
              <a:t>т.д.</a:t>
            </a:r>
            <a:endParaRPr lang="ru-RU" sz="2000" dirty="0"/>
          </a:p>
          <a:p>
            <a:endParaRPr lang="ru-RU" sz="2000" dirty="0"/>
          </a:p>
          <a:p>
            <a:r>
              <a:rPr lang="ru-RU" sz="2000" b="1" dirty="0"/>
              <a:t>Игровые </a:t>
            </a:r>
            <a:r>
              <a:rPr lang="ru-RU" sz="2000" b="1" dirty="0" smtClean="0"/>
              <a:t>броски </a:t>
            </a:r>
            <a:r>
              <a:rPr lang="ru-RU" sz="2000" dirty="0" smtClean="0"/>
              <a:t>- броски </a:t>
            </a:r>
            <a:r>
              <a:rPr lang="ru-RU" sz="2000" dirty="0"/>
              <a:t>в игровом </a:t>
            </a:r>
            <a:r>
              <a:rPr lang="ru-RU" sz="2000" dirty="0" smtClean="0"/>
              <a:t>режиме </a:t>
            </a:r>
            <a:r>
              <a:rPr lang="ru-RU" sz="2000" dirty="0"/>
              <a:t>на пульсе.</a:t>
            </a:r>
          </a:p>
          <a:p>
            <a:pPr algn="ctr" eaLnBrk="0" hangingPunct="0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91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905000" y="152400"/>
            <a:ext cx="5867400" cy="57943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 b="1"/>
              <a:t>5.Физическая подготовка</a:t>
            </a:r>
            <a:endParaRPr lang="ru-RU" sz="320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190500" y="914400"/>
            <a:ext cx="8958263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/>
              <a:t>Минимум за месяц игроки должны получить индивидуальные </a:t>
            </a:r>
          </a:p>
          <a:p>
            <a:pPr algn="ctr"/>
            <a:r>
              <a:rPr lang="ru-RU"/>
              <a:t> планы подготовки и на сбор обязаны приезжать в </a:t>
            </a:r>
            <a:r>
              <a:rPr lang="ru-RU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хорошей спортивной форме</a:t>
            </a:r>
            <a:r>
              <a:rPr lang="ru-RU"/>
              <a:t> 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457200" y="2057400"/>
            <a:ext cx="8229600" cy="1006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/>
              <a:t>Любой УТС начинается с тестирования игроков!</a:t>
            </a:r>
          </a:p>
          <a:p>
            <a:pPr algn="ctr"/>
            <a:r>
              <a:rPr lang="ru-RU" sz="2000" b="1"/>
              <a:t>Это необходимо в первую очередь </a:t>
            </a:r>
          </a:p>
          <a:p>
            <a:pPr algn="ctr"/>
            <a:r>
              <a:rPr lang="ru-RU" sz="2000" b="1"/>
              <a:t>для правильной дозировки нагрузки для игроков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!!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3400" y="3285649"/>
            <a:ext cx="82296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/>
              <a:t>В зависимости от готовности игроков (если в этом есть необходимость!!!) в первых двух микроциклах (3-1) целесообразно использовать аэробный бег, далее переходить к </a:t>
            </a:r>
            <a:r>
              <a:rPr lang="ru-RU" b="1" dirty="0" smtClean="0"/>
              <a:t>фартлекам </a:t>
            </a:r>
            <a:r>
              <a:rPr lang="ru-RU" b="1" dirty="0"/>
              <a:t>и челночному бегу ( в конце тренировки </a:t>
            </a:r>
            <a:r>
              <a:rPr lang="ru-RU" b="1" dirty="0" smtClean="0"/>
              <a:t>). Также добавляем координационные способности и спринт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8600"/>
            <a:ext cx="3505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28600"/>
            <a:ext cx="38862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581400"/>
            <a:ext cx="37084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6400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880" y="718820"/>
            <a:ext cx="272415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345" y="682243"/>
            <a:ext cx="2781300" cy="453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698500"/>
            <a:ext cx="27813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AutoShape 6" descr="90876_ma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733800"/>
            <a:ext cx="42037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4"/>
          <a:srcRect t="7996"/>
          <a:stretch>
            <a:fillRect/>
          </a:stretch>
        </p:blipFill>
        <p:spPr bwMode="auto">
          <a:xfrm>
            <a:off x="5029200" y="3733800"/>
            <a:ext cx="37211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7200" y="457200"/>
            <a:ext cx="8004175" cy="14954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Тренажерный зал </a:t>
            </a:r>
          </a:p>
          <a:p>
            <a:pPr algn="ctr"/>
            <a:r>
              <a:rPr lang="ru-RU"/>
              <a:t>(начинается с тестирования) имеет смысл использовать во второй день микроцикла! В первых двух микроциклах работаем над силовой выносливостью (25% от максимума); 3-4 микроцикл лучше использовать резину как круговую тренировку!!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457200" y="2286000"/>
            <a:ext cx="808990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u="sng"/>
              <a:t>Откажитесь от работы в песке и всех неспецифический упражнений </a:t>
            </a:r>
          </a:p>
          <a:p>
            <a:pPr algn="ctr"/>
            <a:r>
              <a:rPr lang="ru-RU" b="1" u="sng"/>
              <a:t>(бросать вверх медицин бол и др.)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905000" y="304800"/>
            <a:ext cx="6019800" cy="579438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200" b="1"/>
              <a:t>6.Тактическая подготовка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04800" y="1219200"/>
            <a:ext cx="8686800" cy="70167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 u="sng"/>
              <a:t>Над тактикой нужно начинать работать с самых первых дней УТС!!</a:t>
            </a:r>
            <a:r>
              <a:rPr lang="ru-RU" sz="2000" b="1"/>
              <a:t> 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04800" y="2209800"/>
            <a:ext cx="8610600" cy="14652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Количество комбинаций должно даваться с учетом возраста игроков!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Чем младше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сборная,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тем количество взаимодействий должно быть меньше!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Не важно сколько ты комбинаций играешь, важно как ты их играешь!!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(как ставят заслоны игроки, на какой скорости двигаются, как наводятся на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заслон и др.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304800" y="4038600"/>
            <a:ext cx="8610600" cy="6413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Всегда обращайте внимания на мелочи!! </a:t>
            </a:r>
          </a:p>
          <a:p>
            <a:pPr algn="ctr"/>
            <a:r>
              <a:rPr lang="ru-RU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Из этих мелочей состоит результат!!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304800" y="457200"/>
            <a:ext cx="8610600" cy="1190625"/>
          </a:xfrm>
          <a:prstGeom prst="rect">
            <a:avLst/>
          </a:prstGeom>
          <a:solidFill>
            <a:srgbClr val="FFCC66">
              <a:alpha val="4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Упражнений, которые мы используем в тренировочном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процессе,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не должно быть много!!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Иначе тренировка превратится в сплошное объяснение что нужно делать, а не в работу!! 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04800" y="2057400"/>
            <a:ext cx="8610600" cy="641350"/>
          </a:xfrm>
          <a:prstGeom prst="rect">
            <a:avLst/>
          </a:prstGeom>
          <a:solidFill>
            <a:srgbClr val="FFCC0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Выберите 3-5 упражнений для отработки специальных ситуаций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(постановка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спины, выход в отрыв с численным преимуществом и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т.д.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304800" y="2895600"/>
            <a:ext cx="8610600" cy="1190625"/>
          </a:xfrm>
          <a:prstGeom prst="rect">
            <a:avLst/>
          </a:prstGeom>
          <a:solidFill>
            <a:srgbClr val="FF6600">
              <a:alpha val="2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u="sng">
                <a:effectLst>
                  <a:outerShdw blurRad="38100" dist="38100" dir="2700000" algn="tl">
                    <a:srgbClr val="FFFFFF"/>
                  </a:outerShdw>
                </a:effectLst>
              </a:rPr>
              <a:t>Комбинации даем с первых дней! </a:t>
            </a:r>
          </a:p>
          <a:p>
            <a:pPr algn="ctr"/>
            <a:r>
              <a:rPr lang="ru-RU" b="1"/>
              <a:t>Все комбинации подбираются тренером исключительно с учетом сильных сторон своих игроков, с максимальным использованием лидеров команды! 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04800" y="4343400"/>
            <a:ext cx="8607425" cy="1465263"/>
          </a:xfrm>
          <a:prstGeom prst="rect">
            <a:avLst/>
          </a:prstGeom>
          <a:solidFill>
            <a:srgbClr val="CCFFFF">
              <a:alpha val="4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/>
              <a:t>Постановка вбрасывания </a:t>
            </a:r>
            <a:r>
              <a:rPr lang="ru-RU" dirty="0" smtClean="0"/>
              <a:t>лицевая (</a:t>
            </a:r>
            <a:r>
              <a:rPr lang="en-US" dirty="0" smtClean="0"/>
              <a:t>BLOB</a:t>
            </a:r>
            <a:r>
              <a:rPr lang="ru-RU" dirty="0" smtClean="0"/>
              <a:t>) </a:t>
            </a:r>
            <a:r>
              <a:rPr lang="ru-RU" dirty="0"/>
              <a:t>и </a:t>
            </a:r>
            <a:r>
              <a:rPr lang="ru-RU" dirty="0" smtClean="0"/>
              <a:t>боковая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SLOB</a:t>
            </a:r>
            <a:r>
              <a:rPr lang="ru-RU" dirty="0" smtClean="0"/>
              <a:t>).</a:t>
            </a:r>
            <a:endParaRPr lang="ru-RU" dirty="0"/>
          </a:p>
          <a:p>
            <a:pPr algn="ctr"/>
            <a:r>
              <a:rPr lang="ru-RU" dirty="0"/>
              <a:t>Количество выбрасываний </a:t>
            </a:r>
            <a:r>
              <a:rPr lang="ru-RU" dirty="0" smtClean="0"/>
              <a:t>из-за </a:t>
            </a:r>
            <a:r>
              <a:rPr lang="ru-RU" dirty="0"/>
              <a:t>лицевой может быть 3-4</a:t>
            </a:r>
            <a:r>
              <a:rPr lang="ru-RU" dirty="0" smtClean="0"/>
              <a:t>, из-за </a:t>
            </a:r>
            <a:r>
              <a:rPr lang="ru-RU" dirty="0"/>
              <a:t>боковой 2-3</a:t>
            </a:r>
          </a:p>
          <a:p>
            <a:pPr algn="ctr"/>
            <a:r>
              <a:rPr lang="ru-RU" dirty="0"/>
              <a:t>Обязательно нужно иметь 1-2 вбрасывания против зоны</a:t>
            </a:r>
          </a:p>
          <a:p>
            <a:pPr algn="ctr"/>
            <a:r>
              <a:rPr lang="ru-RU" dirty="0"/>
              <a:t>Обязательно нужно иметь варианты вбрасывания когда остается несколько секунд на владение мячом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AutoShape 6" descr="Усилий Ягуповой оказалось мало для борьбы с бельгийками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590800"/>
            <a:ext cx="47434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1" name="WordArt 9"/>
          <p:cNvSpPr>
            <a:spLocks noChangeArrowheads="1" noChangeShapeType="1" noTextEdit="1"/>
          </p:cNvSpPr>
          <p:nvPr/>
        </p:nvSpPr>
        <p:spPr bwMode="auto">
          <a:xfrm>
            <a:off x="1524000" y="1219200"/>
            <a:ext cx="6172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ТАКТИКА НАПАДЕНИЯ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304800" y="104775"/>
            <a:ext cx="8534400" cy="1130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Разбор игры 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Pick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ru-RU" sz="2000" b="1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в нападении, 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spacing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ru-RU" sz="2000" b="1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и 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timing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</a:t>
            </a:r>
            <a:endParaRPr lang="ru-RU" sz="2000" dirty="0">
              <a:ea typeface="Times New Roman" pitchFamily="18" charset="0"/>
              <a:cs typeface="Calibri" pitchFamily="34" charset="0"/>
            </a:endParaRPr>
          </a:p>
          <a:p>
            <a:pPr algn="ctr" eaLnBrk="0" hangingPunct="0"/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Уделите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внимание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отработке </a:t>
            </a:r>
            <a:r>
              <a:rPr lang="en-US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PNR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в позиции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SIDE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и позиции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MIDLLE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Игроки четко должны знать как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двигаться, большие «</a:t>
            </a:r>
            <a:r>
              <a:rPr lang="en-US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High Low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»,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маленькие расширять 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«</a:t>
            </a:r>
            <a:r>
              <a:rPr lang="en-US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spacing</a:t>
            </a:r>
            <a:r>
              <a:rPr lang="ru-RU" sz="1600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» </a:t>
            </a:r>
            <a:r>
              <a:rPr lang="ru-RU" sz="1600" dirty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на периметре</a:t>
            </a:r>
            <a:endParaRPr lang="ru-RU" sz="1600" dirty="0"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3360738" y="2019300"/>
            <a:ext cx="9144001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3257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3251200" cy="5181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58" name="officeArt obj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95400"/>
            <a:ext cx="3163888" cy="5105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91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8600" y="152400"/>
            <a:ext cx="8686800" cy="914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и план подготовки </a:t>
            </a:r>
          </a:p>
          <a:p>
            <a:pPr algn="ctr"/>
            <a:r>
              <a:rPr lang="ru-RU" alt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сборных</a:t>
            </a:r>
          </a:p>
        </p:txBody>
      </p:sp>
      <p:sp>
        <p:nvSpPr>
          <p:cNvPr id="42009" name="Oval 25"/>
          <p:cNvSpPr>
            <a:spLocks noChangeArrowheads="1"/>
          </p:cNvSpPr>
          <p:nvPr/>
        </p:nvSpPr>
        <p:spPr bwMode="auto">
          <a:xfrm>
            <a:off x="762000" y="3048000"/>
            <a:ext cx="2438400" cy="13716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Материально-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техническое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 и кадровое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обеспечение</a:t>
            </a:r>
          </a:p>
        </p:txBody>
      </p:sp>
      <p:sp>
        <p:nvSpPr>
          <p:cNvPr id="42010" name="Oval 26"/>
          <p:cNvSpPr>
            <a:spLocks noChangeArrowheads="1"/>
          </p:cNvSpPr>
          <p:nvPr/>
        </p:nvSpPr>
        <p:spPr bwMode="auto">
          <a:xfrm>
            <a:off x="762000" y="1447800"/>
            <a:ext cx="2362200" cy="1371600"/>
          </a:xfrm>
          <a:prstGeom prst="ellipse">
            <a:avLst/>
          </a:prstGeom>
          <a:solidFill>
            <a:srgbClr val="993300">
              <a:alpha val="61000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Периодизация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подготовки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(микроциклы)</a:t>
            </a:r>
          </a:p>
        </p:txBody>
      </p:sp>
      <p:sp>
        <p:nvSpPr>
          <p:cNvPr id="42011" name="Oval 27"/>
          <p:cNvSpPr>
            <a:spLocks noChangeArrowheads="1"/>
          </p:cNvSpPr>
          <p:nvPr/>
        </p:nvSpPr>
        <p:spPr bwMode="auto">
          <a:xfrm>
            <a:off x="3505200" y="1143000"/>
            <a:ext cx="2362200" cy="1371600"/>
          </a:xfrm>
          <a:prstGeom prst="ellipse">
            <a:avLst/>
          </a:prstGeom>
          <a:solidFill>
            <a:srgbClr val="FF66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Техническая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подготовка</a:t>
            </a:r>
          </a:p>
        </p:txBody>
      </p:sp>
      <p:sp>
        <p:nvSpPr>
          <p:cNvPr id="42012" name="Oval 28"/>
          <p:cNvSpPr>
            <a:spLocks noChangeArrowheads="1"/>
          </p:cNvSpPr>
          <p:nvPr/>
        </p:nvSpPr>
        <p:spPr bwMode="auto">
          <a:xfrm>
            <a:off x="6172200" y="1524000"/>
            <a:ext cx="2362200" cy="1371600"/>
          </a:xfrm>
          <a:prstGeom prst="ellipse">
            <a:avLst/>
          </a:prstGeom>
          <a:solidFill>
            <a:srgbClr val="99CC00"/>
          </a:solidFill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Тактическая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подготовка</a:t>
            </a:r>
          </a:p>
        </p:txBody>
      </p:sp>
      <p:sp>
        <p:nvSpPr>
          <p:cNvPr id="42013" name="Oval 29"/>
          <p:cNvSpPr>
            <a:spLocks noChangeArrowheads="1"/>
          </p:cNvSpPr>
          <p:nvPr/>
        </p:nvSpPr>
        <p:spPr bwMode="auto">
          <a:xfrm>
            <a:off x="6324600" y="3200400"/>
            <a:ext cx="2362200" cy="1371600"/>
          </a:xfrm>
          <a:prstGeom prst="ellipse">
            <a:avLst/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Физическая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подготовка</a:t>
            </a:r>
          </a:p>
        </p:txBody>
      </p:sp>
      <p:sp>
        <p:nvSpPr>
          <p:cNvPr id="42014" name="Oval 30"/>
          <p:cNvSpPr>
            <a:spLocks noChangeArrowheads="1"/>
          </p:cNvSpPr>
          <p:nvPr/>
        </p:nvSpPr>
        <p:spPr bwMode="auto">
          <a:xfrm>
            <a:off x="762000" y="4724400"/>
            <a:ext cx="2362200" cy="1371600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Игровая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подготовка</a:t>
            </a:r>
          </a:p>
        </p:txBody>
      </p:sp>
      <p:sp>
        <p:nvSpPr>
          <p:cNvPr id="42015" name="Oval 31"/>
          <p:cNvSpPr>
            <a:spLocks noChangeArrowheads="1"/>
          </p:cNvSpPr>
          <p:nvPr/>
        </p:nvSpPr>
        <p:spPr bwMode="auto">
          <a:xfrm>
            <a:off x="6248400" y="4876800"/>
            <a:ext cx="2362200" cy="1371600"/>
          </a:xfrm>
          <a:prstGeom prst="ellipse">
            <a:avLst/>
          </a:prstGeom>
          <a:solidFill>
            <a:srgbClr val="33CCCC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Участие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в соревнованиях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3505200" y="3124200"/>
            <a:ext cx="2438400" cy="1524000"/>
          </a:xfrm>
          <a:prstGeom prst="rect">
            <a:avLst/>
          </a:prstGeom>
          <a:solidFill>
            <a:srgbClr val="FFFF99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Ключевые </a:t>
            </a:r>
          </a:p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компоненты </a:t>
            </a:r>
          </a:p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подготовки</a:t>
            </a:r>
          </a:p>
        </p:txBody>
      </p:sp>
      <p:sp>
        <p:nvSpPr>
          <p:cNvPr id="42017" name="Oval 33"/>
          <p:cNvSpPr>
            <a:spLocks noChangeArrowheads="1"/>
          </p:cNvSpPr>
          <p:nvPr/>
        </p:nvSpPr>
        <p:spPr bwMode="auto">
          <a:xfrm>
            <a:off x="3429000" y="5257800"/>
            <a:ext cx="2362200" cy="1371600"/>
          </a:xfrm>
          <a:prstGeom prst="ellipse">
            <a:avLst/>
          </a:prstGeom>
          <a:solidFill>
            <a:srgbClr val="3366FF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Отбор и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комплектование </a:t>
            </a:r>
          </a:p>
          <a:p>
            <a:pPr algn="ctr"/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</a:rPr>
              <a:t>команды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officeArt object"/>
          <p:cNvPicPr>
            <a:picLocks noChangeAspect="1" noChangeArrowheads="1"/>
          </p:cNvPicPr>
          <p:nvPr/>
        </p:nvPicPr>
        <p:blipFill>
          <a:blip r:embed="rId3"/>
          <a:srcRect t="12360" b="11456"/>
          <a:stretch>
            <a:fillRect/>
          </a:stretch>
        </p:blipFill>
        <p:spPr bwMode="auto">
          <a:xfrm>
            <a:off x="152400" y="152400"/>
            <a:ext cx="2362200" cy="2187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8" name="officeArt object"/>
          <p:cNvPicPr>
            <a:picLocks noChangeAspect="1" noChangeArrowheads="1"/>
          </p:cNvPicPr>
          <p:nvPr/>
        </p:nvPicPr>
        <p:blipFill>
          <a:blip r:embed="rId4"/>
          <a:srcRect t="13387" b="17345"/>
          <a:stretch>
            <a:fillRect/>
          </a:stretch>
        </p:blipFill>
        <p:spPr bwMode="auto">
          <a:xfrm>
            <a:off x="228600" y="2514600"/>
            <a:ext cx="2286000" cy="1951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9" name="officeArt object"/>
          <p:cNvPicPr>
            <a:picLocks noChangeAspect="1" noChangeArrowheads="1"/>
          </p:cNvPicPr>
          <p:nvPr/>
        </p:nvPicPr>
        <p:blipFill>
          <a:blip r:embed="rId5"/>
          <a:srcRect t="13387" b="12396"/>
          <a:stretch>
            <a:fillRect/>
          </a:stretch>
        </p:blipFill>
        <p:spPr bwMode="auto">
          <a:xfrm>
            <a:off x="228600" y="4572000"/>
            <a:ext cx="2286000" cy="2063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80" name="officeArt object"/>
          <p:cNvPicPr>
            <a:picLocks noChangeAspect="1" noChangeArrowheads="1"/>
          </p:cNvPicPr>
          <p:nvPr/>
        </p:nvPicPr>
        <p:blipFill>
          <a:blip r:embed="rId6"/>
          <a:srcRect t="10031" b="14740"/>
          <a:stretch>
            <a:fillRect/>
          </a:stretch>
        </p:blipFill>
        <p:spPr bwMode="auto">
          <a:xfrm>
            <a:off x="3200400" y="2057400"/>
            <a:ext cx="2819400" cy="26431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81" name="officeArt objec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152400"/>
            <a:ext cx="2286000" cy="213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82" name="officeArt objec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2286000"/>
            <a:ext cx="2362200" cy="2301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83" name="officeArt objec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5600" y="4572000"/>
            <a:ext cx="2209800" cy="213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-230188" y="-1063625"/>
            <a:ext cx="9604376" cy="517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400" b="1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Раннее нападение, транзишн</a:t>
            </a:r>
            <a:endParaRPr lang="ru-RU" sz="900">
              <a:ea typeface="Times New Roman" pitchFamily="18" charset="0"/>
              <a:cs typeface="Calibri" pitchFamily="34" charset="0"/>
            </a:endParaRPr>
          </a:p>
          <a:p>
            <a:pPr eaLnBrk="0" hangingPunct="0"/>
            <a:r>
              <a:rPr lang="ru-RU" sz="140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Выберите для своей команды хотя бы один вариант раннего нападения,особенно если у вас в команде есть хорошие и быс</a:t>
            </a:r>
            <a:endParaRPr lang="ru-RU"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2362200" y="226368"/>
            <a:ext cx="4641784" cy="46166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 dirty="0"/>
              <a:t>Раннее нападение, </a:t>
            </a:r>
            <a:r>
              <a:rPr lang="en-US" sz="2400" b="1" dirty="0" smtClean="0"/>
              <a:t>transition</a:t>
            </a:r>
            <a:endParaRPr lang="ru-RU" sz="2400" b="1" dirty="0"/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-254000" y="-957263"/>
            <a:ext cx="9653588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40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Выберите для своей команды хотя бы один вариант раннего нападения, особенно если у вас в команде есть хорошие и быс</a:t>
            </a:r>
            <a:endParaRPr lang="ru-RU"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304800" y="776288"/>
            <a:ext cx="861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Выберите для своей команды хотя бы один вариант раннего нападения,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особенно если у вас в команде есть хорошие и быстрые центровые или игроки которые могут хорошо играть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Pick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/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309" name="officeArt object"/>
          <p:cNvPicPr>
            <a:picLocks noChangeAspect="1" noChangeArrowheads="1"/>
          </p:cNvPicPr>
          <p:nvPr/>
        </p:nvPicPr>
        <p:blipFill>
          <a:blip r:embed="rId3"/>
          <a:srcRect l="8542" t="5023" r="8542"/>
          <a:stretch>
            <a:fillRect/>
          </a:stretch>
        </p:blipFill>
        <p:spPr bwMode="auto">
          <a:xfrm>
            <a:off x="2209800" y="1676400"/>
            <a:ext cx="4851400" cy="4772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152400" y="4724400"/>
            <a:ext cx="3314700" cy="1465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/>
              <a:t>Ситуации 2 на 1</a:t>
            </a:r>
            <a:r>
              <a:rPr lang="ru-RU" b="1" dirty="0" smtClean="0"/>
              <a:t>, 3 </a:t>
            </a:r>
            <a:r>
              <a:rPr lang="ru-RU" b="1" dirty="0"/>
              <a:t>на 2</a:t>
            </a:r>
            <a:r>
              <a:rPr lang="ru-RU" b="1" dirty="0" smtClean="0"/>
              <a:t>,      4 </a:t>
            </a:r>
            <a:r>
              <a:rPr lang="ru-RU" b="1" dirty="0"/>
              <a:t>на 3</a:t>
            </a:r>
            <a:endParaRPr lang="ru-RU" dirty="0"/>
          </a:p>
          <a:p>
            <a:pPr algn="ctr"/>
            <a:r>
              <a:rPr lang="ru-RU" dirty="0"/>
              <a:t>Используйте 4-5 упражнений для </a:t>
            </a:r>
            <a:r>
              <a:rPr lang="ru-RU" dirty="0" err="1"/>
              <a:t>наигрывания</a:t>
            </a:r>
            <a:r>
              <a:rPr lang="ru-RU" dirty="0"/>
              <a:t> этих ситуаций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5926138" cy="6858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officeArt object"/>
          <p:cNvPicPr>
            <a:picLocks noChangeAspect="1" noChangeArrowheads="1"/>
          </p:cNvPicPr>
          <p:nvPr/>
        </p:nvPicPr>
        <p:blipFill>
          <a:blip r:embed="rId3"/>
          <a:srcRect l="-1994" t="-562" r="1810" b="5382"/>
          <a:stretch>
            <a:fillRect/>
          </a:stretch>
        </p:blipFill>
        <p:spPr bwMode="auto">
          <a:xfrm>
            <a:off x="381000" y="1295400"/>
            <a:ext cx="3829050" cy="3568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38" name="officeArt object"/>
          <p:cNvPicPr>
            <a:picLocks noChangeAspect="1" noChangeArrowheads="1"/>
          </p:cNvPicPr>
          <p:nvPr/>
        </p:nvPicPr>
        <p:blipFill>
          <a:blip r:embed="rId4"/>
          <a:srcRect l="7021" t="6242" b="3468"/>
          <a:stretch>
            <a:fillRect/>
          </a:stretch>
        </p:blipFill>
        <p:spPr bwMode="auto">
          <a:xfrm>
            <a:off x="4419600" y="1219200"/>
            <a:ext cx="4505325" cy="3571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8458200" cy="5159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057400" y="228600"/>
            <a:ext cx="5562600" cy="4572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Нападение против зонной защиты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28600" y="836613"/>
            <a:ext cx="8686800" cy="9159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У  каждой команды должно быть 2-3 взаимодействия против зонной защиты! </a:t>
            </a:r>
          </a:p>
          <a:p>
            <a:pPr algn="ctr"/>
            <a:r>
              <a:rPr lang="ru-RU"/>
              <a:t>Старайтесь использовать универсальные </a:t>
            </a:r>
            <a:r>
              <a:rPr lang="en-US"/>
              <a:t>S</a:t>
            </a:r>
            <a:r>
              <a:rPr lang="ru-RU"/>
              <a:t>.</a:t>
            </a:r>
            <a:r>
              <a:rPr lang="en-US"/>
              <a:t>O</a:t>
            </a:r>
            <a:r>
              <a:rPr lang="ru-RU"/>
              <a:t>. которые будут работать против разных зонных построений!</a:t>
            </a:r>
          </a:p>
        </p:txBody>
      </p:sp>
      <p:pic>
        <p:nvPicPr>
          <p:cNvPr id="56327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752600"/>
            <a:ext cx="6550025" cy="4946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362200" y="228600"/>
            <a:ext cx="4513263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/>
              <a:t>Разбивка зонного прессинга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457200" y="974725"/>
            <a:ext cx="8305800" cy="915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 современном баскетболе большинство команд имеют разные виды зонного прессинга ( 1-2-1-1,2-2-1,1-3-1 и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т.д. ).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бязательно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уделите  внимание постановке разбивки зонного прессинга!! </a:t>
            </a:r>
          </a:p>
        </p:txBody>
      </p:sp>
      <p:pic>
        <p:nvPicPr>
          <p:cNvPr id="57353" name="officeArt object"/>
          <p:cNvPicPr>
            <a:picLocks noChangeAspect="1" noChangeArrowheads="1"/>
          </p:cNvPicPr>
          <p:nvPr/>
        </p:nvPicPr>
        <p:blipFill>
          <a:blip r:embed="rId3"/>
          <a:srcRect t="1546" b="7277"/>
          <a:stretch>
            <a:fillRect/>
          </a:stretch>
        </p:blipFill>
        <p:spPr bwMode="auto">
          <a:xfrm>
            <a:off x="1905000" y="1981200"/>
            <a:ext cx="5562600" cy="4495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1524000" y="838200"/>
            <a:ext cx="6172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ТАКТИКА ЗАЩИТЫ</a:t>
            </a:r>
          </a:p>
        </p:txBody>
      </p:sp>
      <p:sp>
        <p:nvSpPr>
          <p:cNvPr id="60424" name="AutoShape 8" descr="Женская сборная Украины по баскетболу уступила действующим чемпионкам мир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57400"/>
            <a:ext cx="59436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667000" y="304800"/>
            <a:ext cx="3598863" cy="36671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/>
              <a:t>Правила игры в защите 1 на 1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52400" y="838200"/>
            <a:ext cx="8686800" cy="17399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Игра 1 на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1, умение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защититься 1 на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это самое главное в баскетболе! Весь смысл  этой игры забить самому и не дать забить противнику!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Каждый день используйте упражнения для игры 1 на 1, определите правила защиты 1 на 1 ( например закрывать сильную руку из позиции в центре, закрывать проход в середину из позиции под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45,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направлять игрока в зоны прихвата (ловушки) и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т.д.)</a:t>
            </a: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447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667000"/>
            <a:ext cx="49530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572000" y="990600"/>
            <a:ext cx="4343400" cy="11906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 smtClean="0"/>
              <a:t>«</a:t>
            </a:r>
            <a:r>
              <a:rPr lang="en-US" b="1" dirty="0" smtClean="0"/>
              <a:t>Shell Drill</a:t>
            </a:r>
            <a:r>
              <a:rPr lang="ru-RU" b="1" dirty="0" smtClean="0"/>
              <a:t>»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/>
              <a:t>как основное обучающее упражнение командной и индивидуальной игре в защите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572000" y="2438400"/>
            <a:ext cx="4343400" cy="20145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/>
              <a:t>С самого начала в тренировках используйте это упражнение, идите от простого к сложному! </a:t>
            </a:r>
          </a:p>
          <a:p>
            <a:pPr algn="ctr"/>
            <a:r>
              <a:rPr lang="ru-RU" dirty="0"/>
              <a:t>Упражнение имеет 4 фазы, чем раньше вы  научите игроков занимать позиции относительно мяча – тем лучше будет ваша защита!</a:t>
            </a:r>
          </a:p>
        </p:txBody>
      </p:sp>
      <p:pic>
        <p:nvPicPr>
          <p:cNvPr id="62471" name="officeArt object"/>
          <p:cNvPicPr>
            <a:picLocks noChangeAspect="1" noChangeArrowheads="1"/>
          </p:cNvPicPr>
          <p:nvPr/>
        </p:nvPicPr>
        <p:blipFill>
          <a:blip r:embed="rId3"/>
          <a:srcRect r="16080"/>
          <a:stretch>
            <a:fillRect/>
          </a:stretch>
        </p:blipFill>
        <p:spPr bwMode="auto">
          <a:xfrm>
            <a:off x="0" y="0"/>
            <a:ext cx="4551363" cy="67452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91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8"/>
          <p:cNvSpPr>
            <a:spLocks noChangeArrowheads="1"/>
          </p:cNvSpPr>
          <p:nvPr/>
        </p:nvSpPr>
        <p:spPr bwMode="auto">
          <a:xfrm>
            <a:off x="838200" y="152400"/>
            <a:ext cx="7772400" cy="1219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4000" b="1" i="1"/>
              <a:t>1. Материально-техническое </a:t>
            </a:r>
          </a:p>
          <a:p>
            <a:pPr algn="ctr"/>
            <a:r>
              <a:rPr lang="ru-RU" altLang="en-US" sz="4000" b="1" i="1"/>
              <a:t>и кадровое обеспечение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429000" y="1600200"/>
            <a:ext cx="2590800" cy="1143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Главный тренер </a:t>
            </a:r>
          </a:p>
          <a:p>
            <a:pPr algn="ctr"/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сборной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1600200" y="2133600"/>
            <a:ext cx="18288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1600200" y="21336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4343400" y="2743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6019800" y="2133600"/>
            <a:ext cx="11430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7162800" y="2133600"/>
            <a:ext cx="0" cy="1219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Скругленный 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685800" y="3352800"/>
            <a:ext cx="2209800" cy="129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Ассистенты тренера</a:t>
            </a:r>
          </a:p>
        </p:txBody>
      </p:sp>
      <p:sp>
        <p:nvSpPr>
          <p:cNvPr id="2" name="Скругленный 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3200400" y="3352800"/>
            <a:ext cx="2438400" cy="129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Тренер по физической подготовке</a:t>
            </a:r>
          </a:p>
        </p:txBody>
      </p:sp>
      <p:sp>
        <p:nvSpPr>
          <p:cNvPr id="3" name="Скругленный 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5867400" y="3352800"/>
            <a:ext cx="2895600" cy="129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FFFFFF"/>
                </a:solidFill>
                <a:latin typeface="Arial" charset="0"/>
              </a:rPr>
              <a:t>Медицинский персонал (доктор, массажисты)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609600" y="4953000"/>
            <a:ext cx="822960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buFontTx/>
              <a:buAutoNum type="arabicParenR"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Инвентарь и оборудование (фишки, эластичная резина,</a:t>
            </a:r>
          </a:p>
          <a:p>
            <a:pPr marL="342900" indent="-342900"/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лесенки, барьеры и др.);</a:t>
            </a:r>
          </a:p>
          <a:p>
            <a:pPr marL="342900" indent="-342900"/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2)  Комплекты мячей;</a:t>
            </a:r>
          </a:p>
          <a:p>
            <a:pPr marL="342900" indent="-342900"/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3)  Восстановительные мероприятия (фармакология, средства</a:t>
            </a:r>
          </a:p>
          <a:p>
            <a:pPr marL="342900" indent="-342900"/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стимуляции работоспособности и восстановления и др.)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81000"/>
            <a:ext cx="7154863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2286000" y="533400"/>
            <a:ext cx="4724400" cy="457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Правила страховки игроков</a:t>
            </a:r>
            <a:r>
              <a:rPr lang="ru-RU"/>
              <a:t> 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533400" y="1474778"/>
            <a:ext cx="80740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dirty="0"/>
              <a:t>Главное правило игры в защите это умение защититься  1 на 1!! Но тренер должен поставить систему  страховки в случае если защитник не может справиться со своим оппонентом!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Используйте упражнения в тренировке для страховки с дальней стороны, «шаг в помощь и вернись</a:t>
            </a:r>
            <a:r>
              <a:rPr lang="ru-RU" sz="2400" dirty="0" smtClean="0"/>
              <a:t>»</a:t>
            </a:r>
            <a:r>
              <a:rPr lang="en-US" sz="2400" dirty="0" smtClean="0"/>
              <a:t> (help and recover)</a:t>
            </a:r>
            <a:r>
              <a:rPr lang="ru-RU" sz="2400" dirty="0" smtClean="0"/>
              <a:t> </a:t>
            </a:r>
            <a:r>
              <a:rPr lang="ru-RU" sz="2400" dirty="0"/>
              <a:t>от ближнего, страховку с дальней стороны и ротация игроков!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438400" y="304800"/>
            <a:ext cx="397192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Постановка спины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609600" y="1006475"/>
            <a:ext cx="8153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Подбор в защите и в нападении один из главных  факторов победы команды! </a:t>
            </a:r>
          </a:p>
          <a:p>
            <a:pPr algn="ctr"/>
            <a:r>
              <a:rPr lang="ru-RU"/>
              <a:t>Подбор в защите дает возможность быстрее организовать быстрый прорыв, не дает возможности сопернику иметь повторные атаки! </a:t>
            </a:r>
          </a:p>
          <a:p>
            <a:pPr algn="ctr"/>
            <a:r>
              <a:rPr lang="ru-RU"/>
              <a:t>Подбор в нападении всегда дает уверенность игрокам при атаке и дает дополнительные очки! Минимум несколько раз в микроцикле уделяйте внимание упражнениям для постановки спины и подбору!!</a:t>
            </a:r>
          </a:p>
        </p:txBody>
      </p:sp>
      <p:pic>
        <p:nvPicPr>
          <p:cNvPr id="65543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0"/>
            <a:ext cx="6172200" cy="3276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7924800" cy="5543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officeArt ob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4495800" cy="3819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4" name="officeArt obj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00200"/>
            <a:ext cx="4572000" cy="2730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3124200" y="228600"/>
            <a:ext cx="2955925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b="1"/>
              <a:t>Transition defense</a:t>
            </a:r>
            <a:r>
              <a:rPr lang="en-US" b="1"/>
              <a:t> </a:t>
            </a:r>
            <a:endParaRPr lang="ru-RU" b="1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447800" y="1066800"/>
            <a:ext cx="6369050" cy="1917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Первое правило при возвращении в защиту и вообще в игре в защите –коммуникация, подсказки и рабочий разговор!!</a:t>
            </a:r>
          </a:p>
          <a:p>
            <a:pPr eaLnBrk="0" hangingPunct="0"/>
            <a:endParaRPr lang="ru-RU" sz="2400" b="1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905000" y="3274368"/>
            <a:ext cx="5558573" cy="46166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 dirty="0"/>
              <a:t>Ознакомление с защитой на </a:t>
            </a:r>
            <a:r>
              <a:rPr lang="ru-RU" sz="2400" b="1" dirty="0" smtClean="0"/>
              <a:t>«</a:t>
            </a:r>
            <a:r>
              <a:rPr lang="en-US" sz="2400" b="1" dirty="0" smtClean="0"/>
              <a:t>PNR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381000" y="4181426"/>
            <a:ext cx="8229600" cy="23083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Обязательно посвятите несколько тренировок на варианты защиты на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«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PNR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»! 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ru-RU" dirty="0"/>
              <a:t>Вы должны ознакомить с вариантами защиты </a:t>
            </a:r>
            <a:r>
              <a:rPr lang="ru-RU" dirty="0" smtClean="0"/>
              <a:t>(«</a:t>
            </a:r>
            <a:r>
              <a:rPr lang="en-US" dirty="0"/>
              <a:t>F</a:t>
            </a:r>
            <a:r>
              <a:rPr lang="en-US" dirty="0" smtClean="0"/>
              <a:t>lat</a:t>
            </a:r>
            <a:r>
              <a:rPr lang="ru-RU" dirty="0" smtClean="0"/>
              <a:t>», «</a:t>
            </a:r>
            <a:r>
              <a:rPr lang="en-US" dirty="0"/>
              <a:t>S</a:t>
            </a:r>
            <a:r>
              <a:rPr lang="en-US" dirty="0" smtClean="0"/>
              <a:t>ide</a:t>
            </a:r>
            <a:r>
              <a:rPr lang="ru-RU" dirty="0" smtClean="0"/>
              <a:t>», «</a:t>
            </a:r>
            <a:r>
              <a:rPr lang="en-US" dirty="0" smtClean="0"/>
              <a:t>Push</a:t>
            </a:r>
            <a:r>
              <a:rPr lang="ru-RU" dirty="0" smtClean="0"/>
              <a:t>», «</a:t>
            </a:r>
            <a:r>
              <a:rPr lang="en-US" dirty="0"/>
              <a:t>U</a:t>
            </a:r>
            <a:r>
              <a:rPr lang="en-US" dirty="0" smtClean="0"/>
              <a:t>nder</a:t>
            </a:r>
            <a:r>
              <a:rPr lang="ru-RU" dirty="0" smtClean="0"/>
              <a:t>», «</a:t>
            </a:r>
            <a:r>
              <a:rPr lang="en-US" dirty="0" smtClean="0"/>
              <a:t>Switch</a:t>
            </a:r>
            <a:r>
              <a:rPr lang="ru-RU" dirty="0" smtClean="0"/>
              <a:t>», «Хедж», «</a:t>
            </a:r>
            <a:r>
              <a:rPr lang="en-US" dirty="0" smtClean="0"/>
              <a:t>Double Team</a:t>
            </a:r>
            <a:r>
              <a:rPr lang="ru-RU" dirty="0" smtClean="0"/>
              <a:t>», «</a:t>
            </a:r>
            <a:r>
              <a:rPr lang="en-US" dirty="0" smtClean="0"/>
              <a:t>Step Out</a:t>
            </a:r>
            <a:r>
              <a:rPr lang="ru-RU" dirty="0" smtClean="0"/>
              <a:t>») </a:t>
            </a:r>
            <a:r>
              <a:rPr lang="ru-RU" dirty="0"/>
              <a:t>и методами преодоления этой защиты! </a:t>
            </a:r>
            <a:endParaRPr lang="en-US" dirty="0"/>
          </a:p>
          <a:p>
            <a:pPr algn="ctr"/>
            <a:r>
              <a:rPr lang="ru-RU" dirty="0"/>
              <a:t>Для своей команды вы выберите пару </a:t>
            </a:r>
            <a:r>
              <a:rPr lang="ru-RU" dirty="0" smtClean="0"/>
              <a:t>вариантов, </a:t>
            </a:r>
            <a:r>
              <a:rPr lang="ru-RU" dirty="0"/>
              <a:t>но в играх ваша команда может столкнуться с защитой на </a:t>
            </a:r>
            <a:r>
              <a:rPr lang="ru-RU" dirty="0" smtClean="0"/>
              <a:t>«</a:t>
            </a:r>
            <a:r>
              <a:rPr lang="en-US" dirty="0" smtClean="0"/>
              <a:t>PNR</a:t>
            </a:r>
            <a:r>
              <a:rPr lang="ru-RU" dirty="0" smtClean="0"/>
              <a:t>» </a:t>
            </a:r>
            <a:r>
              <a:rPr lang="ru-RU" dirty="0"/>
              <a:t>которую вы не используете и игроки должны знать как ее преодолеть!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91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914400" y="422830"/>
            <a:ext cx="7439025" cy="73866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Правила </a:t>
            </a:r>
            <a:r>
              <a:rPr lang="en-US" sz="2400" b="1" dirty="0"/>
              <a:t>Transition defense</a:t>
            </a:r>
            <a:r>
              <a:rPr lang="ru-RU" sz="2400" b="1" dirty="0"/>
              <a:t> </a:t>
            </a:r>
          </a:p>
          <a:p>
            <a:pPr algn="ctr"/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457200" y="1600200"/>
            <a:ext cx="8153400" cy="2225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sz="2000" dirty="0"/>
              <a:t>Давление игрока на мяч;</a:t>
            </a:r>
          </a:p>
          <a:p>
            <a:pPr marL="342900" indent="-342900">
              <a:buFontTx/>
              <a:buAutoNum type="arabicParenR"/>
            </a:pPr>
            <a:r>
              <a:rPr lang="ru-RU" sz="2000" dirty="0"/>
              <a:t>Игрок закрывает 3-х секундную зону;</a:t>
            </a:r>
          </a:p>
          <a:p>
            <a:pPr marL="342900" indent="-342900">
              <a:buFontTx/>
              <a:buAutoNum type="arabicParenR"/>
            </a:pPr>
            <a:r>
              <a:rPr lang="ru-RU" sz="2000" dirty="0"/>
              <a:t>Игрок на сильной стороне;</a:t>
            </a:r>
          </a:p>
          <a:p>
            <a:pPr marL="342900" indent="-342900">
              <a:buFontTx/>
              <a:buAutoNum type="arabicParenR"/>
            </a:pPr>
            <a:r>
              <a:rPr lang="ru-RU" sz="2000" dirty="0"/>
              <a:t>Игрок на слабой стороне</a:t>
            </a:r>
          </a:p>
          <a:p>
            <a:pPr marL="342900" indent="-342900"/>
            <a:endParaRPr lang="ru-RU" sz="2000" dirty="0"/>
          </a:p>
          <a:p>
            <a:pPr marL="342900" indent="-342900"/>
            <a:r>
              <a:rPr lang="en-US" sz="2000" b="1" dirty="0"/>
              <a:t>P.S. </a:t>
            </a:r>
            <a:r>
              <a:rPr lang="ru-RU" sz="2000" b="1" dirty="0"/>
              <a:t>Вы не сможете выстроить свою защиту </a:t>
            </a:r>
            <a:r>
              <a:rPr lang="ru-RU" sz="2000" b="1" dirty="0" smtClean="0"/>
              <a:t>без веры в </a:t>
            </a:r>
            <a:r>
              <a:rPr lang="ru-RU" sz="2000" b="1" dirty="0"/>
              <a:t>это и </a:t>
            </a:r>
            <a:r>
              <a:rPr lang="ru-RU" sz="2000" b="1" dirty="0" smtClean="0"/>
              <a:t> </a:t>
            </a:r>
            <a:r>
              <a:rPr lang="ru-RU" sz="2000" b="1" dirty="0"/>
              <a:t>соответствующей коммуникации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91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905000" y="226368"/>
            <a:ext cx="5558188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 dirty="0"/>
              <a:t>Отработка своей защиты на </a:t>
            </a:r>
            <a:r>
              <a:rPr lang="ru-RU" sz="2400" b="1" dirty="0" smtClean="0"/>
              <a:t>«</a:t>
            </a:r>
            <a:r>
              <a:rPr lang="en-US" sz="2400" b="1" dirty="0" smtClean="0"/>
              <a:t>PNR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685800" y="832168"/>
            <a:ext cx="7954963" cy="147732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/>
              <a:t>Больше внимания уделите своей основной защите на </a:t>
            </a:r>
            <a:r>
              <a:rPr lang="ru-RU" dirty="0" smtClean="0"/>
              <a:t>«</a:t>
            </a:r>
            <a:r>
              <a:rPr lang="en-US" dirty="0" smtClean="0"/>
              <a:t>PNR</a:t>
            </a:r>
            <a:r>
              <a:rPr lang="ru-RU" dirty="0" smtClean="0"/>
              <a:t>»! </a:t>
            </a:r>
            <a:endParaRPr lang="en-US" dirty="0"/>
          </a:p>
          <a:p>
            <a:pPr algn="ctr"/>
            <a:r>
              <a:rPr lang="ru-RU" dirty="0" smtClean="0"/>
              <a:t>«</a:t>
            </a:r>
            <a:r>
              <a:rPr lang="en-US" dirty="0" smtClean="0"/>
              <a:t>Pick and Roll</a:t>
            </a:r>
            <a:r>
              <a:rPr lang="ru-RU" dirty="0" smtClean="0"/>
              <a:t>» - </a:t>
            </a:r>
            <a:r>
              <a:rPr lang="ru-RU" dirty="0"/>
              <a:t>это грозное </a:t>
            </a:r>
            <a:r>
              <a:rPr lang="ru-RU" dirty="0" smtClean="0"/>
              <a:t>оружие, которое </a:t>
            </a:r>
            <a:r>
              <a:rPr lang="ru-RU" dirty="0"/>
              <a:t>используют все команды в мире!</a:t>
            </a:r>
          </a:p>
          <a:p>
            <a:pPr algn="ctr"/>
            <a:r>
              <a:rPr lang="ru-RU" dirty="0"/>
              <a:t>Обязательно корректируйте расположение всех игроков на площадке для подстраховки! 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066800" y="3200400"/>
            <a:ext cx="6962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 dirty="0"/>
              <a:t>Постановка зонной </a:t>
            </a:r>
            <a:r>
              <a:rPr lang="ru-RU" b="1" dirty="0" smtClean="0"/>
              <a:t>защиты, постановка </a:t>
            </a:r>
            <a:r>
              <a:rPr lang="ru-RU" b="1" dirty="0"/>
              <a:t>зонного прессинга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762000" y="3886200"/>
            <a:ext cx="7945438" cy="91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 smtClean="0"/>
              <a:t>Уверен, </a:t>
            </a:r>
            <a:r>
              <a:rPr lang="ru-RU" dirty="0"/>
              <a:t>что в арсенале каждой команды должна быть зонная защита и зонный прессинг! Ситуация на площадке может сложиться по разному и изменение формы защиты зачастую дает результат!</a:t>
            </a: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3048000" y="2590800"/>
            <a:ext cx="2319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1"/>
              <a:t>Пас через 3 игрока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1143000" y="122238"/>
            <a:ext cx="6934200" cy="9461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/>
              <a:t>7. Соревновательная подготовка </a:t>
            </a:r>
            <a:endParaRPr lang="en-US" sz="2800" b="1"/>
          </a:p>
          <a:p>
            <a:pPr algn="ctr"/>
            <a:r>
              <a:rPr lang="ru-RU" sz="2800" b="1"/>
              <a:t>( товарищеские турниры )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685800" y="1219200"/>
            <a:ext cx="8047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Самое важное  в этот период это работа со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«скаутингом»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работа над своими ошибками!</a:t>
            </a:r>
          </a:p>
        </p:txBody>
      </p:sp>
      <p:sp>
        <p:nvSpPr>
          <p:cNvPr id="73737" name="AutoShape 9" descr="Rulova-1000x65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057400"/>
            <a:ext cx="480060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04800" y="5334000"/>
            <a:ext cx="853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После возвращения с турнира максимум внимания необходимо уделить исправлению ошибок и доработке игры в защите и нападении!!</a:t>
            </a:r>
          </a:p>
          <a:p>
            <a:pPr eaLnBrk="0" hangingPunct="0"/>
            <a:endParaRPr lang="ru-RU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28800" y="304800"/>
            <a:ext cx="5397500" cy="51911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800" b="1"/>
              <a:t>8.Вылет на основные старты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/>
          <a:srcRect t="29837" b="10489"/>
          <a:stretch>
            <a:fillRect/>
          </a:stretch>
        </p:blipFill>
        <p:spPr bwMode="auto">
          <a:xfrm>
            <a:off x="1066800" y="2667000"/>
            <a:ext cx="73914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990600" y="1447800"/>
            <a:ext cx="7280275" cy="822325"/>
          </a:xfrm>
          <a:prstGeom prst="rect">
            <a:avLst/>
          </a:prstGeom>
          <a:solidFill>
            <a:srgbClr val="FF660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2400" b="1" u="sng"/>
              <a:t>Микроклимат,</a:t>
            </a:r>
            <a:r>
              <a:rPr lang="en-US" sz="2400" b="1" u="sng"/>
              <a:t> </a:t>
            </a:r>
            <a:r>
              <a:rPr lang="ru-RU" sz="2400" b="1" u="sng"/>
              <a:t>командный дух, здоровая </a:t>
            </a:r>
            <a:endParaRPr lang="en-US" sz="2400" b="1" u="sng"/>
          </a:p>
          <a:p>
            <a:pPr algn="ctr"/>
            <a:r>
              <a:rPr lang="ru-RU" sz="2400" b="1" u="sng"/>
              <a:t>атмосфера как залог успешного выступления!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274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57200"/>
            <a:ext cx="3124200" cy="2875250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6700" y="457200"/>
            <a:ext cx="4800600" cy="1828799"/>
          </a:xfrm>
          <a:prstGeom prst="rect">
            <a:avLst/>
          </a:prstGeom>
          <a:solidFill>
            <a:srgbClr val="99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Использование пульсометров</a:t>
            </a:r>
          </a:p>
          <a:p>
            <a:pPr algn="ctr"/>
            <a:r>
              <a:rPr lang="ru-RU" altLang="en-US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для управления</a:t>
            </a:r>
          </a:p>
          <a:p>
            <a:pPr algn="ctr"/>
            <a:r>
              <a:rPr lang="ru-RU" altLang="en-US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тренировочными нагрузками</a:t>
            </a:r>
            <a:endParaRPr lang="ru-RU" altLang="en-US" sz="24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2743200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76" y="3419856"/>
            <a:ext cx="1339850" cy="1289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45810"/>
            <a:ext cx="4078941" cy="30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7" descr="336481"/>
          <p:cNvPicPr>
            <a:picLocks noChangeAspect="1" noChangeArrowheads="1"/>
          </p:cNvPicPr>
          <p:nvPr/>
        </p:nvPicPr>
        <p:blipFill>
          <a:blip r:embed="rId3"/>
          <a:srcRect l="23871" r="26262"/>
          <a:stretch>
            <a:fillRect/>
          </a:stretch>
        </p:blipFill>
        <p:spPr bwMode="auto">
          <a:xfrm>
            <a:off x="152400" y="0"/>
            <a:ext cx="13716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8"/>
          <p:cNvSpPr>
            <a:spLocks noChangeArrowheads="1"/>
          </p:cNvSpPr>
          <p:nvPr/>
        </p:nvSpPr>
        <p:spPr bwMode="auto">
          <a:xfrm>
            <a:off x="1905000" y="152400"/>
            <a:ext cx="662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4000" b="1" i="1"/>
              <a:t>ФЕДЕРАЦИЯ БАСКЕТБОЛА</a:t>
            </a:r>
            <a:endParaRPr lang="en-US" altLang="en-US" sz="4000" b="1" i="1"/>
          </a:p>
          <a:p>
            <a:pPr algn="ctr"/>
            <a:r>
              <a:rPr lang="ru-RU" altLang="en-US" sz="4000" b="1" i="1"/>
              <a:t> УКРАИНЫ</a:t>
            </a: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09600" y="1524000"/>
            <a:ext cx="815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И СОДЕРЖАНИЕ ЭТАПА НЕПОСРЕДСТВЕННОЙ ПОДГОТОВКИ НАЦИОНАЛЬНЫХ СБОРНЫХ КОМАНД К МЕЖДУНАРОДНЫМ СОРЕВНОВАНИЯМ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733800"/>
            <a:ext cx="3087688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3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75784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75785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 l="15959"/>
          <a:stretch>
            <a:fillRect/>
          </a:stretch>
        </p:blipFill>
        <p:spPr bwMode="auto">
          <a:xfrm>
            <a:off x="5181600" y="3733800"/>
            <a:ext cx="32099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04800" y="211941"/>
            <a:ext cx="8405813" cy="39703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Начало работы на посту главного тренера любой сборной начинается с формирования тренерского штаба! Максимум внимания нужно уделить подбору помощников и докторов!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Ассистент,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так же как и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доктор,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является связующим звеном между игроками и главным тренером! </a:t>
            </a:r>
          </a:p>
          <a:p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Ассистент,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кроме того что должен четко знать свою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работу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(скаутинг,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физ. подготовка 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т.д. ),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должен уметь коммуницировать в первую очередь с игроками, уметь слушать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 понимать игроков,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быть связующим звеном с главным тренером.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Это должен быть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тренер,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который в нужную минуту может подсказать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что-то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 делу как главному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тренеру,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так и игроку! Держитесь подальше от тренера который у вас из рук будет вырывать </a:t>
            </a:r>
            <a:r>
              <a:rPr lang="ru-RU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досточку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 тайм-ауте, и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от того, кто за вашей спиной обсуждает ваши действия с игроками и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настраивает их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против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вас. </a:t>
            </a: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28600" y="4343400"/>
            <a:ext cx="8704263" cy="22891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Так же и доктор кроме своих профессиональных качеств должен уметь быть в контакте с игроками и нести позитив в любой ситуации!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Вам точно не нужен доктор из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поликлиники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который как по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книжке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будет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рассказывать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что вывих голеностопа это минимум 7 дней, он должен в кратчайшие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сроки суметь 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поставить игрока на ноги на конкретную игру без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ущерба для его здоровья !!!</a:t>
            </a: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Иначе вы сами можете прочитать в интернете какая травма сколько лечится!))</a:t>
            </a:r>
          </a:p>
          <a:p>
            <a:pPr eaLnBrk="0" hangingPunct="0"/>
            <a:endParaRPr lang="ru-R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-274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8"/>
          <p:cNvSpPr>
            <a:spLocks noChangeArrowheads="1"/>
          </p:cNvSpPr>
          <p:nvPr/>
        </p:nvSpPr>
        <p:spPr bwMode="auto">
          <a:xfrm>
            <a:off x="304800" y="152400"/>
            <a:ext cx="86106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i="1"/>
              <a:t>2</a:t>
            </a:r>
            <a:r>
              <a:rPr lang="ru-RU" altLang="en-US" sz="2800" b="1" i="1"/>
              <a:t>. Отбор игроков и комплектование команды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85800" y="914400"/>
            <a:ext cx="8001000" cy="5334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Определение принципов, которые лягут в основу комплектования сборной</a:t>
            </a:r>
          </a:p>
        </p:txBody>
      </p:sp>
      <p:sp>
        <p:nvSpPr>
          <p:cNvPr id="36" name="Скругленный прямоугольник 35"/>
          <p:cNvSpPr>
            <a:spLocks noChangeArrowheads="1"/>
          </p:cNvSpPr>
          <p:nvPr/>
        </p:nvSpPr>
        <p:spPr bwMode="auto">
          <a:xfrm>
            <a:off x="457200" y="2209800"/>
            <a:ext cx="3733800" cy="16764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Включение в состав команды молодых, перспективных игроков (с ориентиром на будущие результаты)</a:t>
            </a:r>
          </a:p>
        </p:txBody>
      </p:sp>
      <p:sp>
        <p:nvSpPr>
          <p:cNvPr id="2" name="Скругленный прямоугольник 35"/>
          <p:cNvSpPr>
            <a:spLocks noChangeArrowheads="1"/>
          </p:cNvSpPr>
          <p:nvPr/>
        </p:nvSpPr>
        <p:spPr bwMode="auto">
          <a:xfrm>
            <a:off x="5105400" y="2209800"/>
            <a:ext cx="3733800" cy="16002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Ставка на баскетболистов ускоренного развития, или же возрастных (с целью достижения сиюминутного результата)</a:t>
            </a:r>
          </a:p>
        </p:txBody>
      </p:sp>
      <p:sp>
        <p:nvSpPr>
          <p:cNvPr id="77833" name="AutoShape 9"/>
          <p:cNvSpPr>
            <a:spLocks noChangeArrowheads="1"/>
          </p:cNvSpPr>
          <p:nvPr/>
        </p:nvSpPr>
        <p:spPr bwMode="auto">
          <a:xfrm rot="-2354505">
            <a:off x="3106738" y="1550988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4" name="AutoShape 10"/>
          <p:cNvSpPr>
            <a:spLocks noChangeArrowheads="1"/>
          </p:cNvSpPr>
          <p:nvPr/>
        </p:nvSpPr>
        <p:spPr bwMode="auto">
          <a:xfrm rot="13415461">
            <a:off x="5668963" y="1520825"/>
            <a:ext cx="762000" cy="533400"/>
          </a:xfrm>
          <a:prstGeom prst="leftArrow">
            <a:avLst>
              <a:gd name="adj1" fmla="val 50000"/>
              <a:gd name="adj2" fmla="val 35714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836" name="AutoShape 12" descr="1566120814_sb_u_16_1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783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032250"/>
            <a:ext cx="49530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 r="4509"/>
          <a:stretch>
            <a:fillRect/>
          </a:stretch>
        </p:blipFill>
        <p:spPr bwMode="auto">
          <a:xfrm>
            <a:off x="0" y="-274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/>
          <a:stretch/>
        </p:blipFill>
        <p:spPr>
          <a:xfrm>
            <a:off x="1886799" y="114525"/>
            <a:ext cx="5370402" cy="65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457200" y="152400"/>
            <a:ext cx="84582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en-US" sz="2000" b="1" i="1"/>
              <a:t>3. ПЕРИОДИЗАЦИЯ ПОДГОТОВКИ (ПОСТ</a:t>
            </a:r>
            <a:r>
              <a:rPr lang="en-US" altLang="en-US" sz="2000" b="1" i="1"/>
              <a:t>Р</a:t>
            </a:r>
            <a:r>
              <a:rPr lang="ru-RU" altLang="en-US" sz="2000" b="1" i="1"/>
              <a:t>ОЕНИЕ МИКРОЦИКЛОВ)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371600" y="838200"/>
            <a:ext cx="6630988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1.Вариант подготовки с микроциклами 3-1</a:t>
            </a:r>
          </a:p>
        </p:txBody>
      </p:sp>
      <p:graphicFrame>
        <p:nvGraphicFramePr>
          <p:cNvPr id="6965" name="Group 821"/>
          <p:cNvGraphicFramePr>
            <a:graphicFrameLocks noGrp="1"/>
          </p:cNvGraphicFramePr>
          <p:nvPr/>
        </p:nvGraphicFramePr>
        <p:xfrm>
          <a:off x="685800" y="1371600"/>
          <a:ext cx="7924800" cy="5120960"/>
        </p:xfrm>
        <a:graphic>
          <a:graphicData uri="http://schemas.openxmlformats.org/drawingml/2006/table">
            <a:tbl>
              <a:tblPr/>
              <a:tblGrid>
                <a:gridCol w="1074738"/>
                <a:gridCol w="1084262"/>
                <a:gridCol w="965200"/>
                <a:gridCol w="1530350"/>
                <a:gridCol w="1074738"/>
                <a:gridCol w="1076325"/>
                <a:gridCol w="1119187"/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ПН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СР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ЧТ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СБ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Восстановительные процедуры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Восстановительные процедуры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Восстановительные процедуры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Выезд на турнир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вылет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выходной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Выезд на турнир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30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31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вылет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Вылет на основные соревнования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219200" y="228600"/>
            <a:ext cx="6630988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2.Вариант подготовки с микроциклами 6-1</a:t>
            </a:r>
          </a:p>
        </p:txBody>
      </p:sp>
      <p:graphicFrame>
        <p:nvGraphicFramePr>
          <p:cNvPr id="44568" name="Group 536"/>
          <p:cNvGraphicFramePr>
            <a:graphicFrameLocks noGrp="1"/>
          </p:cNvGraphicFramePr>
          <p:nvPr/>
        </p:nvGraphicFramePr>
        <p:xfrm>
          <a:off x="838200" y="990600"/>
          <a:ext cx="7772400" cy="5430838"/>
        </p:xfrm>
        <a:graphic>
          <a:graphicData uri="http://schemas.openxmlformats.org/drawingml/2006/table">
            <a:tbl>
              <a:tblPr/>
              <a:tblGrid>
                <a:gridCol w="1095375"/>
                <a:gridCol w="1092200"/>
                <a:gridCol w="1095375"/>
                <a:gridCol w="1195388"/>
                <a:gridCol w="1095375"/>
                <a:gridCol w="1092200"/>
                <a:gridCol w="1106487"/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ПН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СР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ЧТ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ПТ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СБ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Восстановительные процедуры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Восстановительные процедуры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Выезд на турнир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вылет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выходной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25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26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27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28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Выезд на турнир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Игра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6250" algn="l"/>
                        </a:tabLst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29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30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31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01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02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03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04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Вылет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10.00-12.00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17.00-19.00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1825</Words>
  <Application>Microsoft Office PowerPoint</Application>
  <PresentationFormat>Экран (4:3)</PresentationFormat>
  <Paragraphs>342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Impact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User1</cp:lastModifiedBy>
  <cp:revision>69</cp:revision>
  <cp:lastPrinted>1601-01-01T00:00:00Z</cp:lastPrinted>
  <dcterms:created xsi:type="dcterms:W3CDTF">1601-01-01T00:00:00Z</dcterms:created>
  <dcterms:modified xsi:type="dcterms:W3CDTF">2020-08-11T17:34:23Z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